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74" r:id="rId14"/>
    <p:sldId id="267" r:id="rId15"/>
    <p:sldId id="275" r:id="rId16"/>
    <p:sldId id="268" r:id="rId17"/>
    <p:sldId id="276" r:id="rId18"/>
    <p:sldId id="271" r:id="rId19"/>
  </p:sldIdLst>
  <p:sldSz cx="9144000" cy="6858000" type="screen4x3"/>
  <p:notesSz cx="6889750" cy="1002188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1B4BD-353A-4C18-AE1D-99398342146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74603C5-B852-4040-BC03-67ACD7E83A70}">
      <dgm:prSet phldrT="[Metin]"/>
      <dgm:spPr/>
      <dgm:t>
        <a:bodyPr/>
        <a:lstStyle/>
        <a:p>
          <a:r>
            <a:rPr lang="tr-TR" dirty="0" smtClean="0"/>
            <a:t>Hedef belirleme</a:t>
          </a:r>
          <a:endParaRPr lang="tr-TR" dirty="0"/>
        </a:p>
      </dgm:t>
    </dgm:pt>
    <dgm:pt modelId="{5D2B5202-AC66-4F1B-BDF9-94E9B251EECD}" type="parTrans" cxnId="{77BEA437-A8BB-4B06-AF5A-A3A1550B7152}">
      <dgm:prSet/>
      <dgm:spPr/>
      <dgm:t>
        <a:bodyPr/>
        <a:lstStyle/>
        <a:p>
          <a:endParaRPr lang="tr-TR"/>
        </a:p>
      </dgm:t>
    </dgm:pt>
    <dgm:pt modelId="{19734C40-E2F2-44C5-9970-57513AEE2C50}" type="sibTrans" cxnId="{77BEA437-A8BB-4B06-AF5A-A3A1550B7152}">
      <dgm:prSet/>
      <dgm:spPr/>
      <dgm:t>
        <a:bodyPr/>
        <a:lstStyle/>
        <a:p>
          <a:endParaRPr lang="tr-TR"/>
        </a:p>
      </dgm:t>
    </dgm:pt>
    <dgm:pt modelId="{E1AB7516-B6CD-4249-9631-D3B7F42D0B59}">
      <dgm:prSet phldrT="[Metin]"/>
      <dgm:spPr/>
      <dgm:t>
        <a:bodyPr/>
        <a:lstStyle/>
        <a:p>
          <a:r>
            <a:rPr lang="tr-TR" dirty="0" smtClean="0"/>
            <a:t>Aktif Dinleme</a:t>
          </a:r>
          <a:endParaRPr lang="tr-TR" dirty="0"/>
        </a:p>
      </dgm:t>
    </dgm:pt>
    <dgm:pt modelId="{E2720219-60BD-4974-A44D-651FCBB7920F}" type="parTrans" cxnId="{617D4D80-7CF5-4D5A-AF82-7E37CCD6D2BD}">
      <dgm:prSet/>
      <dgm:spPr/>
      <dgm:t>
        <a:bodyPr/>
        <a:lstStyle/>
        <a:p>
          <a:endParaRPr lang="tr-TR"/>
        </a:p>
      </dgm:t>
    </dgm:pt>
    <dgm:pt modelId="{CD049AFB-A8AD-44AB-B769-A408512A40AF}" type="sibTrans" cxnId="{617D4D80-7CF5-4D5A-AF82-7E37CCD6D2BD}">
      <dgm:prSet/>
      <dgm:spPr/>
      <dgm:t>
        <a:bodyPr/>
        <a:lstStyle/>
        <a:p>
          <a:endParaRPr lang="tr-TR"/>
        </a:p>
      </dgm:t>
    </dgm:pt>
    <dgm:pt modelId="{79267D5C-DA42-4A58-88CD-E85698910DD5}">
      <dgm:prSet phldrT="[Metin]"/>
      <dgm:spPr/>
      <dgm:t>
        <a:bodyPr/>
        <a:lstStyle/>
        <a:p>
          <a:r>
            <a:rPr lang="tr-TR" dirty="0" smtClean="0"/>
            <a:t>Tekrar</a:t>
          </a:r>
          <a:endParaRPr lang="tr-TR" dirty="0"/>
        </a:p>
      </dgm:t>
    </dgm:pt>
    <dgm:pt modelId="{8AA0C097-7533-4530-A78D-132F73E9AF56}" type="parTrans" cxnId="{1A1AFA6C-F6CE-4D44-9701-7DD9D86394FF}">
      <dgm:prSet/>
      <dgm:spPr/>
      <dgm:t>
        <a:bodyPr/>
        <a:lstStyle/>
        <a:p>
          <a:endParaRPr lang="tr-TR"/>
        </a:p>
      </dgm:t>
    </dgm:pt>
    <dgm:pt modelId="{558428E0-C3DD-49A7-ACD9-AB7726D81819}" type="sibTrans" cxnId="{1A1AFA6C-F6CE-4D44-9701-7DD9D86394FF}">
      <dgm:prSet/>
      <dgm:spPr/>
      <dgm:t>
        <a:bodyPr/>
        <a:lstStyle/>
        <a:p>
          <a:endParaRPr lang="tr-TR"/>
        </a:p>
      </dgm:t>
    </dgm:pt>
    <dgm:pt modelId="{FE98AE31-71C5-4665-B8E7-CD172EAAD737}">
      <dgm:prSet phldrT="[Metin]"/>
      <dgm:spPr/>
      <dgm:t>
        <a:bodyPr/>
        <a:lstStyle/>
        <a:p>
          <a:r>
            <a:rPr lang="tr-TR" dirty="0" smtClean="0"/>
            <a:t>Motivasyon</a:t>
          </a:r>
          <a:endParaRPr lang="tr-TR" dirty="0"/>
        </a:p>
      </dgm:t>
    </dgm:pt>
    <dgm:pt modelId="{A8A54A65-D0CA-4A6A-9001-74BA8ADF065D}" type="parTrans" cxnId="{7A14CBE2-BF8E-4F11-8E8E-FB228FA3E6FF}">
      <dgm:prSet/>
      <dgm:spPr/>
      <dgm:t>
        <a:bodyPr/>
        <a:lstStyle/>
        <a:p>
          <a:endParaRPr lang="tr-TR"/>
        </a:p>
      </dgm:t>
    </dgm:pt>
    <dgm:pt modelId="{67F93B1C-2B84-4CE2-9284-166AF9FB30A5}" type="sibTrans" cxnId="{7A14CBE2-BF8E-4F11-8E8E-FB228FA3E6FF}">
      <dgm:prSet/>
      <dgm:spPr/>
      <dgm:t>
        <a:bodyPr/>
        <a:lstStyle/>
        <a:p>
          <a:endParaRPr lang="tr-TR"/>
        </a:p>
      </dgm:t>
    </dgm:pt>
    <dgm:pt modelId="{7693B05B-54A0-4664-8FB1-B85966A797F0}">
      <dgm:prSet phldrT="[Metin]"/>
      <dgm:spPr/>
      <dgm:t>
        <a:bodyPr/>
        <a:lstStyle/>
        <a:p>
          <a:r>
            <a:rPr lang="tr-TR" dirty="0" smtClean="0"/>
            <a:t>Zaman Yönetimi</a:t>
          </a:r>
          <a:endParaRPr lang="tr-TR" dirty="0"/>
        </a:p>
      </dgm:t>
    </dgm:pt>
    <dgm:pt modelId="{9D618ADC-D960-4BF2-AF3B-F767A6AC9699}" type="parTrans" cxnId="{FA357929-B89E-4506-AF43-139C88D71FC7}">
      <dgm:prSet/>
      <dgm:spPr/>
      <dgm:t>
        <a:bodyPr/>
        <a:lstStyle/>
        <a:p>
          <a:endParaRPr lang="tr-TR"/>
        </a:p>
      </dgm:t>
    </dgm:pt>
    <dgm:pt modelId="{47DBDD41-9437-49C3-95D3-E262F0D5B677}" type="sibTrans" cxnId="{FA357929-B89E-4506-AF43-139C88D71FC7}">
      <dgm:prSet/>
      <dgm:spPr/>
      <dgm:t>
        <a:bodyPr/>
        <a:lstStyle/>
        <a:p>
          <a:endParaRPr lang="tr-TR"/>
        </a:p>
      </dgm:t>
    </dgm:pt>
    <dgm:pt modelId="{A2DC406A-841C-4547-8AE1-7D32F479D091}" type="pres">
      <dgm:prSet presAssocID="{4CB1B4BD-353A-4C18-AE1D-99398342146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17297DA-8C8D-48D4-961F-082F0483E1DB}" type="pres">
      <dgm:prSet presAssocID="{E74603C5-B852-4040-BC03-67ACD7E83A7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AF9215-3DA6-4FD9-B32C-A44235493761}" type="pres">
      <dgm:prSet presAssocID="{19734C40-E2F2-44C5-9970-57513AEE2C50}" presName="sibTrans" presStyleCnt="0"/>
      <dgm:spPr/>
    </dgm:pt>
    <dgm:pt modelId="{B7ABDB2A-FCEC-47EA-98A6-5E1227DB1941}" type="pres">
      <dgm:prSet presAssocID="{E1AB7516-B6CD-4249-9631-D3B7F42D0B5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E2EC67E-1D28-45B4-8C11-A2EC53EA3771}" type="pres">
      <dgm:prSet presAssocID="{CD049AFB-A8AD-44AB-B769-A408512A40AF}" presName="sibTrans" presStyleCnt="0"/>
      <dgm:spPr/>
    </dgm:pt>
    <dgm:pt modelId="{46269B0E-390F-4AF3-A440-C4D10C5429D4}" type="pres">
      <dgm:prSet presAssocID="{79267D5C-DA42-4A58-88CD-E85698910D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E26266-FF89-42B9-937A-05F23559D589}" type="pres">
      <dgm:prSet presAssocID="{558428E0-C3DD-49A7-ACD9-AB7726D81819}" presName="sibTrans" presStyleCnt="0"/>
      <dgm:spPr/>
    </dgm:pt>
    <dgm:pt modelId="{C8371414-996D-4D2A-89B5-96BC0947F7DA}" type="pres">
      <dgm:prSet presAssocID="{FE98AE31-71C5-4665-B8E7-CD172EAAD73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69568A-501B-4459-BF4C-23CD5A1584B7}" type="pres">
      <dgm:prSet presAssocID="{67F93B1C-2B84-4CE2-9284-166AF9FB30A5}" presName="sibTrans" presStyleCnt="0"/>
      <dgm:spPr/>
    </dgm:pt>
    <dgm:pt modelId="{A376387B-661C-4AE6-86CF-BBDFD1C2F967}" type="pres">
      <dgm:prSet presAssocID="{7693B05B-54A0-4664-8FB1-B85966A797F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6AB5481-246E-4F58-8580-86FF30DDAF11}" type="presOf" srcId="{79267D5C-DA42-4A58-88CD-E85698910DD5}" destId="{46269B0E-390F-4AF3-A440-C4D10C5429D4}" srcOrd="0" destOrd="0" presId="urn:microsoft.com/office/officeart/2005/8/layout/default"/>
    <dgm:cxn modelId="{77BEA437-A8BB-4B06-AF5A-A3A1550B7152}" srcId="{4CB1B4BD-353A-4C18-AE1D-99398342146E}" destId="{E74603C5-B852-4040-BC03-67ACD7E83A70}" srcOrd="0" destOrd="0" parTransId="{5D2B5202-AC66-4F1B-BDF9-94E9B251EECD}" sibTransId="{19734C40-E2F2-44C5-9970-57513AEE2C50}"/>
    <dgm:cxn modelId="{A795128D-BE70-4AD5-911B-19DB63638D8A}" type="presOf" srcId="{4CB1B4BD-353A-4C18-AE1D-99398342146E}" destId="{A2DC406A-841C-4547-8AE1-7D32F479D091}" srcOrd="0" destOrd="0" presId="urn:microsoft.com/office/officeart/2005/8/layout/default"/>
    <dgm:cxn modelId="{1A1AFA6C-F6CE-4D44-9701-7DD9D86394FF}" srcId="{4CB1B4BD-353A-4C18-AE1D-99398342146E}" destId="{79267D5C-DA42-4A58-88CD-E85698910DD5}" srcOrd="2" destOrd="0" parTransId="{8AA0C097-7533-4530-A78D-132F73E9AF56}" sibTransId="{558428E0-C3DD-49A7-ACD9-AB7726D81819}"/>
    <dgm:cxn modelId="{DF7B59A3-37F6-4B0C-B101-0A630626C3CF}" type="presOf" srcId="{E74603C5-B852-4040-BC03-67ACD7E83A70}" destId="{C17297DA-8C8D-48D4-961F-082F0483E1DB}" srcOrd="0" destOrd="0" presId="urn:microsoft.com/office/officeart/2005/8/layout/default"/>
    <dgm:cxn modelId="{34FA6C05-6EFE-4B18-BCC8-01690E954949}" type="presOf" srcId="{7693B05B-54A0-4664-8FB1-B85966A797F0}" destId="{A376387B-661C-4AE6-86CF-BBDFD1C2F967}" srcOrd="0" destOrd="0" presId="urn:microsoft.com/office/officeart/2005/8/layout/default"/>
    <dgm:cxn modelId="{FA357929-B89E-4506-AF43-139C88D71FC7}" srcId="{4CB1B4BD-353A-4C18-AE1D-99398342146E}" destId="{7693B05B-54A0-4664-8FB1-B85966A797F0}" srcOrd="4" destOrd="0" parTransId="{9D618ADC-D960-4BF2-AF3B-F767A6AC9699}" sibTransId="{47DBDD41-9437-49C3-95D3-E262F0D5B677}"/>
    <dgm:cxn modelId="{81F34CA3-33BE-47DC-922F-AF60E21B5495}" type="presOf" srcId="{E1AB7516-B6CD-4249-9631-D3B7F42D0B59}" destId="{B7ABDB2A-FCEC-47EA-98A6-5E1227DB1941}" srcOrd="0" destOrd="0" presId="urn:microsoft.com/office/officeart/2005/8/layout/default"/>
    <dgm:cxn modelId="{C4DFC523-F62B-4ED1-9A46-5C9F213C2224}" type="presOf" srcId="{FE98AE31-71C5-4665-B8E7-CD172EAAD737}" destId="{C8371414-996D-4D2A-89B5-96BC0947F7DA}" srcOrd="0" destOrd="0" presId="urn:microsoft.com/office/officeart/2005/8/layout/default"/>
    <dgm:cxn modelId="{7A14CBE2-BF8E-4F11-8E8E-FB228FA3E6FF}" srcId="{4CB1B4BD-353A-4C18-AE1D-99398342146E}" destId="{FE98AE31-71C5-4665-B8E7-CD172EAAD737}" srcOrd="3" destOrd="0" parTransId="{A8A54A65-D0CA-4A6A-9001-74BA8ADF065D}" sibTransId="{67F93B1C-2B84-4CE2-9284-166AF9FB30A5}"/>
    <dgm:cxn modelId="{617D4D80-7CF5-4D5A-AF82-7E37CCD6D2BD}" srcId="{4CB1B4BD-353A-4C18-AE1D-99398342146E}" destId="{E1AB7516-B6CD-4249-9631-D3B7F42D0B59}" srcOrd="1" destOrd="0" parTransId="{E2720219-60BD-4974-A44D-651FCBB7920F}" sibTransId="{CD049AFB-A8AD-44AB-B769-A408512A40AF}"/>
    <dgm:cxn modelId="{041521E9-EF39-40BC-8914-A205B328225A}" type="presParOf" srcId="{A2DC406A-841C-4547-8AE1-7D32F479D091}" destId="{C17297DA-8C8D-48D4-961F-082F0483E1DB}" srcOrd="0" destOrd="0" presId="urn:microsoft.com/office/officeart/2005/8/layout/default"/>
    <dgm:cxn modelId="{5BDB6591-6135-4BF3-9450-D175A4A838F9}" type="presParOf" srcId="{A2DC406A-841C-4547-8AE1-7D32F479D091}" destId="{BCAF9215-3DA6-4FD9-B32C-A44235493761}" srcOrd="1" destOrd="0" presId="urn:microsoft.com/office/officeart/2005/8/layout/default"/>
    <dgm:cxn modelId="{78F0874D-E338-4468-A59B-7F23CE1599B7}" type="presParOf" srcId="{A2DC406A-841C-4547-8AE1-7D32F479D091}" destId="{B7ABDB2A-FCEC-47EA-98A6-5E1227DB1941}" srcOrd="2" destOrd="0" presId="urn:microsoft.com/office/officeart/2005/8/layout/default"/>
    <dgm:cxn modelId="{1717E717-9C0D-4C64-902F-218616B62829}" type="presParOf" srcId="{A2DC406A-841C-4547-8AE1-7D32F479D091}" destId="{8E2EC67E-1D28-45B4-8C11-A2EC53EA3771}" srcOrd="3" destOrd="0" presId="urn:microsoft.com/office/officeart/2005/8/layout/default"/>
    <dgm:cxn modelId="{029323F7-56EA-45C5-A5BB-5044E7B417C0}" type="presParOf" srcId="{A2DC406A-841C-4547-8AE1-7D32F479D091}" destId="{46269B0E-390F-4AF3-A440-C4D10C5429D4}" srcOrd="4" destOrd="0" presId="urn:microsoft.com/office/officeart/2005/8/layout/default"/>
    <dgm:cxn modelId="{9B55E263-966D-4CF1-8E9C-F6FD788A01F6}" type="presParOf" srcId="{A2DC406A-841C-4547-8AE1-7D32F479D091}" destId="{96E26266-FF89-42B9-937A-05F23559D589}" srcOrd="5" destOrd="0" presId="urn:microsoft.com/office/officeart/2005/8/layout/default"/>
    <dgm:cxn modelId="{F05F0580-DE72-4AA0-ACE6-872D7A429F30}" type="presParOf" srcId="{A2DC406A-841C-4547-8AE1-7D32F479D091}" destId="{C8371414-996D-4D2A-89B5-96BC0947F7DA}" srcOrd="6" destOrd="0" presId="urn:microsoft.com/office/officeart/2005/8/layout/default"/>
    <dgm:cxn modelId="{A8BBFDC6-BDF9-4B55-9D96-4EA2152735FE}" type="presParOf" srcId="{A2DC406A-841C-4547-8AE1-7D32F479D091}" destId="{D769568A-501B-4459-BF4C-23CD5A1584B7}" srcOrd="7" destOrd="0" presId="urn:microsoft.com/office/officeart/2005/8/layout/default"/>
    <dgm:cxn modelId="{77CEA4E2-24ED-420C-8518-2FFA34C7D48A}" type="presParOf" srcId="{A2DC406A-841C-4547-8AE1-7D32F479D091}" destId="{A376387B-661C-4AE6-86CF-BBDFD1C2F96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297DA-8C8D-48D4-961F-082F0483E1DB}">
      <dsp:nvSpPr>
        <dsp:cNvPr id="0" name=""/>
        <dsp:cNvSpPr/>
      </dsp:nvSpPr>
      <dsp:spPr>
        <a:xfrm>
          <a:off x="0" y="274729"/>
          <a:ext cx="2560618" cy="1536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Hedef belirleme</a:t>
          </a:r>
          <a:endParaRPr lang="tr-TR" sz="3400" kern="1200" dirty="0"/>
        </a:p>
      </dsp:txBody>
      <dsp:txXfrm>
        <a:off x="0" y="274729"/>
        <a:ext cx="2560618" cy="1536371"/>
      </dsp:txXfrm>
    </dsp:sp>
    <dsp:sp modelId="{B7ABDB2A-FCEC-47EA-98A6-5E1227DB1941}">
      <dsp:nvSpPr>
        <dsp:cNvPr id="0" name=""/>
        <dsp:cNvSpPr/>
      </dsp:nvSpPr>
      <dsp:spPr>
        <a:xfrm>
          <a:off x="2816680" y="274729"/>
          <a:ext cx="2560618" cy="1536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Aktif Dinleme</a:t>
          </a:r>
          <a:endParaRPr lang="tr-TR" sz="3400" kern="1200" dirty="0"/>
        </a:p>
      </dsp:txBody>
      <dsp:txXfrm>
        <a:off x="2816680" y="274729"/>
        <a:ext cx="2560618" cy="1536371"/>
      </dsp:txXfrm>
    </dsp:sp>
    <dsp:sp modelId="{46269B0E-390F-4AF3-A440-C4D10C5429D4}">
      <dsp:nvSpPr>
        <dsp:cNvPr id="0" name=""/>
        <dsp:cNvSpPr/>
      </dsp:nvSpPr>
      <dsp:spPr>
        <a:xfrm>
          <a:off x="5633361" y="274729"/>
          <a:ext cx="2560618" cy="1536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Tekrar</a:t>
          </a:r>
          <a:endParaRPr lang="tr-TR" sz="3400" kern="1200" dirty="0"/>
        </a:p>
      </dsp:txBody>
      <dsp:txXfrm>
        <a:off x="5633361" y="274729"/>
        <a:ext cx="2560618" cy="1536371"/>
      </dsp:txXfrm>
    </dsp:sp>
    <dsp:sp modelId="{C8371414-996D-4D2A-89B5-96BC0947F7DA}">
      <dsp:nvSpPr>
        <dsp:cNvPr id="0" name=""/>
        <dsp:cNvSpPr/>
      </dsp:nvSpPr>
      <dsp:spPr>
        <a:xfrm>
          <a:off x="1408340" y="2067162"/>
          <a:ext cx="2560618" cy="1536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Motivasyon</a:t>
          </a:r>
          <a:endParaRPr lang="tr-TR" sz="3400" kern="1200" dirty="0"/>
        </a:p>
      </dsp:txBody>
      <dsp:txXfrm>
        <a:off x="1408340" y="2067162"/>
        <a:ext cx="2560618" cy="1536371"/>
      </dsp:txXfrm>
    </dsp:sp>
    <dsp:sp modelId="{A376387B-661C-4AE6-86CF-BBDFD1C2F967}">
      <dsp:nvSpPr>
        <dsp:cNvPr id="0" name=""/>
        <dsp:cNvSpPr/>
      </dsp:nvSpPr>
      <dsp:spPr>
        <a:xfrm>
          <a:off x="4225020" y="2067162"/>
          <a:ext cx="2560618" cy="1536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Zaman Yönetimi</a:t>
          </a:r>
          <a:endParaRPr lang="tr-TR" sz="3400" kern="1200" dirty="0"/>
        </a:p>
      </dsp:txBody>
      <dsp:txXfrm>
        <a:off x="4225020" y="2067162"/>
        <a:ext cx="2560618" cy="1536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DBDD9C4-80F1-48A5-B3D6-D780FE26AD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22284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88B8D12-95E6-40B6-9898-F1EAC3ACD5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060360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  <a:cs typeface="Aharoni" pitchFamily="2" charset="-79"/>
              </a:rPr>
              <a:t>BAŞARIYA GİDEN</a:t>
            </a:r>
            <a:br>
              <a:rPr lang="tr-TR" b="1" dirty="0" smtClean="0">
                <a:latin typeface="Comic Sans MS" pitchFamily="66" charset="0"/>
                <a:cs typeface="Aharoni" pitchFamily="2" charset="-79"/>
              </a:rPr>
            </a:br>
            <a:r>
              <a:rPr lang="tr-TR" b="1" dirty="0" smtClean="0">
                <a:latin typeface="Comic Sans MS" pitchFamily="66" charset="0"/>
                <a:cs typeface="Aharoni" pitchFamily="2" charset="-79"/>
              </a:rPr>
              <a:t> YOLDA</a:t>
            </a:r>
            <a:endParaRPr lang="tr-TR" b="1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Clarendon Blk BT" pitchFamily="18" charset="0"/>
              </a:rPr>
              <a:t>‘’VERİMLİ ÇALIŞMA’’</a:t>
            </a:r>
            <a:r>
              <a:rPr lang="tr-TR" b="1" dirty="0" smtClean="0">
                <a:latin typeface="Clarendon Blk BT" pitchFamily="18" charset="0"/>
              </a:rPr>
              <a:t> </a:t>
            </a:r>
          </a:p>
          <a:p>
            <a:endParaRPr lang="tr-TR" b="1" dirty="0">
              <a:latin typeface="Clarendon Blk B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709045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tr-TR" sz="4200" dirty="0" smtClean="0">
                <a:solidFill>
                  <a:srgbClr val="000000"/>
                </a:solidFill>
              </a:rPr>
              <a:t>1- </a:t>
            </a:r>
            <a:r>
              <a:rPr lang="tr-TR" sz="4200" dirty="0">
                <a:solidFill>
                  <a:srgbClr val="000000"/>
                </a:solidFill>
              </a:rPr>
              <a:t>Çalışma ortamında dikkati dağıtıcı afiş, poster, yazı, resim, </a:t>
            </a:r>
            <a:r>
              <a:rPr lang="tr-TR" sz="4200" dirty="0" smtClean="0">
                <a:solidFill>
                  <a:srgbClr val="000000"/>
                </a:solidFill>
              </a:rPr>
              <a:t>bilgisayar </a:t>
            </a:r>
            <a:r>
              <a:rPr lang="tr-TR" sz="4200" dirty="0">
                <a:solidFill>
                  <a:srgbClr val="000000"/>
                </a:solidFill>
              </a:rPr>
              <a:t>CD, müzik seti, telefon gibi uyarıcıların olmaması</a:t>
            </a:r>
          </a:p>
          <a:p>
            <a:pPr marL="0" indent="0" fontAlgn="base">
              <a:buNone/>
            </a:pPr>
            <a:r>
              <a:rPr lang="tr-TR" sz="4200" dirty="0">
                <a:solidFill>
                  <a:srgbClr val="000000"/>
                </a:solidFill>
              </a:rPr>
              <a:t> </a:t>
            </a:r>
          </a:p>
          <a:p>
            <a:pPr fontAlgn="base"/>
            <a:r>
              <a:rPr lang="tr-TR" sz="4200" dirty="0">
                <a:solidFill>
                  <a:srgbClr val="000000"/>
                </a:solidFill>
              </a:rPr>
              <a:t>2- Çalışma ortamının huzur veren, olumlu yönde etkileyen bir renkte olması</a:t>
            </a:r>
          </a:p>
          <a:p>
            <a:pPr marL="0" indent="0" fontAlgn="base">
              <a:buNone/>
            </a:pPr>
            <a:r>
              <a:rPr lang="tr-TR" sz="4200" dirty="0">
                <a:solidFill>
                  <a:srgbClr val="000000"/>
                </a:solidFill>
              </a:rPr>
              <a:t> </a:t>
            </a:r>
          </a:p>
          <a:p>
            <a:pPr fontAlgn="base"/>
            <a:r>
              <a:rPr lang="tr-TR" sz="4200" dirty="0">
                <a:solidFill>
                  <a:srgbClr val="000000"/>
                </a:solidFill>
              </a:rPr>
              <a:t>3- Aydınlatmanın gözü yormayacak ya da uyku getirmeyecek düzeyde olması</a:t>
            </a:r>
          </a:p>
          <a:p>
            <a:pPr marL="0" indent="0" fontAlgn="base">
              <a:buNone/>
            </a:pPr>
            <a:endParaRPr lang="tr-TR" sz="4200" dirty="0">
              <a:solidFill>
                <a:srgbClr val="000000"/>
              </a:solidFill>
            </a:endParaRPr>
          </a:p>
          <a:p>
            <a:pPr fontAlgn="base"/>
            <a:r>
              <a:rPr lang="tr-TR" sz="4200" dirty="0">
                <a:solidFill>
                  <a:srgbClr val="000000"/>
                </a:solidFill>
              </a:rPr>
              <a:t>4- Çalışma ortamında dikkatinizi dağıtacak kişilerin </a:t>
            </a:r>
            <a:r>
              <a:rPr lang="tr-TR" sz="4200" dirty="0" smtClean="0">
                <a:solidFill>
                  <a:srgbClr val="000000"/>
                </a:solidFill>
              </a:rPr>
              <a:t>olmaması</a:t>
            </a:r>
          </a:p>
          <a:p>
            <a:pPr marL="0" indent="0" fontAlgn="base">
              <a:buNone/>
            </a:pPr>
            <a:r>
              <a:rPr lang="tr-TR" sz="4200" dirty="0">
                <a:solidFill>
                  <a:srgbClr val="000000"/>
                </a:solidFill>
              </a:rPr>
              <a:t> </a:t>
            </a:r>
          </a:p>
          <a:p>
            <a:pPr fontAlgn="base"/>
            <a:r>
              <a:rPr lang="tr-TR" sz="4200" dirty="0">
                <a:solidFill>
                  <a:srgbClr val="000000"/>
                </a:solidFill>
              </a:rPr>
              <a:t>5- Odanızda bir saatin bulunması</a:t>
            </a:r>
          </a:p>
          <a:p>
            <a:pPr marL="0" indent="0" fontAlgn="base">
              <a:buNone/>
            </a:pPr>
            <a:endParaRPr lang="tr-TR" sz="4200" dirty="0">
              <a:solidFill>
                <a:srgbClr val="000000"/>
              </a:solidFill>
            </a:endParaRPr>
          </a:p>
          <a:p>
            <a:pPr fontAlgn="base"/>
            <a:r>
              <a:rPr lang="tr-TR" sz="4200" dirty="0">
                <a:solidFill>
                  <a:srgbClr val="000000"/>
                </a:solidFill>
              </a:rPr>
              <a:t>6- Oda ısısının ne çok soğuk ne de çok sıcak olması</a:t>
            </a:r>
          </a:p>
          <a:p>
            <a:pPr marL="0" indent="0" fontAlgn="base">
              <a:buNone/>
            </a:pPr>
            <a:endParaRPr lang="tr-T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468560" y="0"/>
            <a:ext cx="10225136" cy="1624406"/>
          </a:xfrm>
        </p:spPr>
        <p:txBody>
          <a:bodyPr/>
          <a:lstStyle/>
          <a:p>
            <a:r>
              <a:rPr lang="tr-TR" dirty="0" smtClean="0"/>
              <a:t>Çalışma Ortamı Nasıl Düzenlenmelidir?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18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5" y="2248347"/>
            <a:ext cx="7977208" cy="4349005"/>
          </a:xfrm>
        </p:spPr>
        <p:txBody>
          <a:bodyPr>
            <a:normAutofit lnSpcReduction="10000"/>
          </a:bodyPr>
          <a:lstStyle/>
          <a:p>
            <a:pPr lvl="0" fontAlgn="base">
              <a:buClr>
                <a:srgbClr val="873624"/>
              </a:buClr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7- Çalışma ortamının ders dışı faaliyetlerde kullanılmaması</a:t>
            </a:r>
          </a:p>
          <a:p>
            <a:pPr marL="0" lvl="0" indent="0" fontAlgn="base">
              <a:buClr>
                <a:srgbClr val="873624"/>
              </a:buClr>
              <a:buNone/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lvl="0" fontAlgn="base">
              <a:buClr>
                <a:srgbClr val="873624"/>
              </a:buClr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8- Çalışma masasının pencereden uzakta olması</a:t>
            </a:r>
          </a:p>
          <a:p>
            <a:pPr marL="0" lvl="0" indent="0" fontAlgn="base">
              <a:buClr>
                <a:srgbClr val="873624"/>
              </a:buClr>
              <a:buNone/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lvl="0" fontAlgn="base">
              <a:buClr>
                <a:srgbClr val="873624"/>
              </a:buClr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9- Ders çalışılan masa ve sandalyenin sizi rahatsız etmeyecek ergonomik özelliklere sahip olması</a:t>
            </a:r>
          </a:p>
          <a:p>
            <a:pPr marL="0" lvl="0" indent="0" fontAlgn="base">
              <a:buClr>
                <a:srgbClr val="873624"/>
              </a:buClr>
              <a:buNone/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lvl="0" fontAlgn="base">
              <a:buClr>
                <a:srgbClr val="873624"/>
              </a:buClr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10- Masanızda sadece çalıştığınız dersle ilgili araç ve gereçlerin bulunması</a:t>
            </a:r>
          </a:p>
          <a:p>
            <a:pPr marL="0" lvl="0" indent="0" fontAlgn="base">
              <a:buClr>
                <a:srgbClr val="873624"/>
              </a:buClr>
              <a:buNone/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lvl="0" fontAlgn="base">
              <a:buClr>
                <a:srgbClr val="873624"/>
              </a:buClr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11- Çalışmaya başlamadan önce temel ihtiyaçların giderilmesi. Ders çalışma masasında mümkünse bir şey yenilip içilmemesi.</a:t>
            </a:r>
          </a:p>
          <a:p>
            <a:pPr marL="0" lvl="0" indent="0" fontAlgn="base">
              <a:buClr>
                <a:srgbClr val="873624"/>
              </a:buClr>
              <a:buNone/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lvl="0" fontAlgn="base">
              <a:buClr>
                <a:srgbClr val="873624"/>
              </a:buClr>
            </a:pPr>
            <a:r>
              <a:rPr lang="tr-TR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12- Odanın sık sık havalandırılması gerekmektedir.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171673" y="404664"/>
            <a:ext cx="8568952" cy="1054250"/>
          </a:xfrm>
        </p:spPr>
        <p:txBody>
          <a:bodyPr/>
          <a:lstStyle/>
          <a:p>
            <a:r>
              <a:rPr lang="tr-TR" dirty="0"/>
              <a:t>Çalışma Ortamı Nasıl Düzenlenmelidir?</a:t>
            </a:r>
          </a:p>
        </p:txBody>
      </p:sp>
    </p:spTree>
    <p:extLst>
      <p:ext uri="{BB962C8B-B14F-4D97-AF65-F5344CB8AC3E}">
        <p14:creationId xmlns:p14="http://schemas.microsoft.com/office/powerpoint/2010/main" val="23804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İşleri zamanında bitirmek için plan yapılmalıdır</a:t>
            </a:r>
            <a:r>
              <a:rPr lang="tr-TR" dirty="0" smtClean="0"/>
              <a:t>.</a:t>
            </a:r>
          </a:p>
          <a:p>
            <a:r>
              <a:rPr lang="tr-TR" dirty="0"/>
              <a:t>Planın uzun vadeli ve yararlı olması için önceden hazırlanması gerekir.</a:t>
            </a:r>
          </a:p>
          <a:p>
            <a:r>
              <a:rPr lang="tr-TR" dirty="0"/>
              <a:t>Nereden başlayacağınızı bilemezseniz ana hedeflerinize ulaşamazsınız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Ders zamanlarınızı, çalışma zamanlarını, ödev teslim tarihlerini, randevu zamanlarınızı, tatil günlerinizi, eğlence zamanlarınızı içeren tüm program bilgilerinizi kaydediniz</a:t>
            </a:r>
            <a:r>
              <a:rPr lang="tr-TR" dirty="0" smtClean="0"/>
              <a:t>.</a:t>
            </a:r>
          </a:p>
          <a:p>
            <a:r>
              <a:rPr lang="tr-TR" dirty="0"/>
              <a:t>Plan çizelgenizi </a:t>
            </a:r>
            <a:r>
              <a:rPr lang="tr-TR" dirty="0" smtClean="0"/>
              <a:t>yanınızda </a:t>
            </a:r>
            <a:r>
              <a:rPr lang="tr-TR" dirty="0"/>
              <a:t>bulundurun ki karışıklık ve unutkanlığın önüne geçebilesiniz.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Zaman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290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Önemli işlere öncelik verip gerekirse acil işleri ikinci plana atmalısınız.</a:t>
            </a:r>
          </a:p>
          <a:p>
            <a:r>
              <a:rPr lang="tr-TR" dirty="0" smtClean="0"/>
              <a:t>En </a:t>
            </a:r>
            <a:r>
              <a:rPr lang="tr-TR" dirty="0"/>
              <a:t>enerjik olduğunuz saatlerde, en sıkıcı bulduğunuz işleri yapmalısınız.</a:t>
            </a:r>
          </a:p>
          <a:p>
            <a:r>
              <a:rPr lang="tr-TR" dirty="0" smtClean="0"/>
              <a:t>Bununla birlikte planınız esneklik </a:t>
            </a:r>
            <a:r>
              <a:rPr lang="tr-TR" dirty="0"/>
              <a:t>payı iyi hesaplanmış bir plan olmalı.</a:t>
            </a:r>
          </a:p>
          <a:p>
            <a:r>
              <a:rPr lang="tr-TR" dirty="0" smtClean="0"/>
              <a:t>Tüm bu önerilere ek olarak hayır diyebilmeyi bilmek gereklidir.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Zaman Yönetimi</a:t>
            </a:r>
          </a:p>
        </p:txBody>
      </p:sp>
    </p:spTree>
    <p:extLst>
      <p:ext uri="{BB962C8B-B14F-4D97-AF65-F5344CB8AC3E}">
        <p14:creationId xmlns:p14="http://schemas.microsoft.com/office/powerpoint/2010/main" val="15718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32981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/>
              <a:t>derse yeterince zaman ayırmanın ve çalışmanın verdiği bir güven sağlar.</a:t>
            </a:r>
          </a:p>
          <a:p>
            <a:r>
              <a:rPr lang="tr-TR" dirty="0"/>
              <a:t>Hangi dersi çalışacağınıza karar vermekten dolayı zaman kaybetmenizi, bir dersi bırakıp diğerine geçmenizi önler.</a:t>
            </a:r>
          </a:p>
          <a:p>
            <a:r>
              <a:rPr lang="tr-TR" dirty="0"/>
              <a:t>Her işe daha rahat zaman ayırmanızı ve yapmak istediklerinizi daha huzurlu yapmanızı sağlar.</a:t>
            </a:r>
          </a:p>
          <a:p>
            <a:r>
              <a:rPr lang="tr-TR" dirty="0"/>
              <a:t>Günü gününe çalışma nedeniyle sınav öncesi çalışma süresini kısaltır, sınav paniğini önler ve çalışma verimini yükseltir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332656"/>
            <a:ext cx="8820472" cy="1291750"/>
          </a:xfrm>
        </p:spPr>
        <p:txBody>
          <a:bodyPr/>
          <a:lstStyle/>
          <a:p>
            <a:r>
              <a:rPr lang="tr-TR" dirty="0" smtClean="0"/>
              <a:t>Planlı Ders Çalışmanın Yararları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91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Öğrenilecek </a:t>
            </a:r>
            <a:r>
              <a:rPr lang="tr-TR" dirty="0"/>
              <a:t>konunun kısa bir zamana sıkıştırılması yerine uzun zamana yayılarak daha kalıcı ve etkili olmasını sağlar.</a:t>
            </a:r>
          </a:p>
          <a:p>
            <a:r>
              <a:rPr lang="tr-TR" dirty="0"/>
              <a:t>Anne-Babanız ile aranızda ders çalışma konusunda çıkabilecek anlaşmazlıkları önler.</a:t>
            </a:r>
          </a:p>
          <a:p>
            <a:r>
              <a:rPr lang="tr-TR" dirty="0"/>
              <a:t>Bilinçli plan yapmanız, derse kendinizi daha kolay vermenizi sağlar.</a:t>
            </a:r>
          </a:p>
          <a:p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9073008" cy="1435766"/>
          </a:xfrm>
        </p:spPr>
        <p:txBody>
          <a:bodyPr/>
          <a:lstStyle/>
          <a:p>
            <a:r>
              <a:rPr lang="tr-TR" dirty="0"/>
              <a:t>Planlı </a:t>
            </a:r>
            <a:r>
              <a:rPr lang="tr-TR" dirty="0" smtClean="0"/>
              <a:t>Ders Çalışmanın Yararları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39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Çalışmaya başlamadan önce zihinsel, duygusal ve bedensel olarak yorgun olmadığınızı kontrol edin. </a:t>
            </a:r>
          </a:p>
          <a:p>
            <a:r>
              <a:rPr lang="tr-TR" dirty="0" smtClean="0"/>
              <a:t>Sürekli olarak kaçındığınız ders varsa çalışmaya ondan başlayabilirsiniz.</a:t>
            </a:r>
          </a:p>
          <a:p>
            <a:r>
              <a:rPr lang="tr-TR" dirty="0" smtClean="0"/>
              <a:t>Dikkat toplama egzersizleri yapılabilir.</a:t>
            </a:r>
            <a:r>
              <a:rPr lang="tr-TR" dirty="0"/>
              <a:t> 40-50 dakikalık dönemler halinde çalışın ve aralarında 10-15 dakikalık molalar verin</a:t>
            </a:r>
            <a:r>
              <a:rPr lang="tr-TR" dirty="0" smtClean="0"/>
              <a:t>.</a:t>
            </a:r>
          </a:p>
          <a:p>
            <a:r>
              <a:rPr lang="tr-TR" dirty="0" smtClean="0"/>
              <a:t>Gerçekçi hedefler belirlemeye özen gösterin.</a:t>
            </a:r>
          </a:p>
          <a:p>
            <a:r>
              <a:rPr lang="tr-TR" dirty="0" smtClean="0"/>
              <a:t>Belirlenen hedeflere ulaşılmadan başka hedeflere geçmeyin.</a:t>
            </a:r>
          </a:p>
          <a:p>
            <a:r>
              <a:rPr lang="tr-TR" dirty="0" smtClean="0"/>
              <a:t>Kendinizi motive etmek amacıyla ödüllendirin</a:t>
            </a:r>
            <a:r>
              <a:rPr lang="tr-TR" dirty="0"/>
              <a:t>. </a:t>
            </a:r>
            <a:endParaRPr lang="tr-TR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Birkaç Öneri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425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Not tutarak çalışmayı deneyin. Not tutmak, çalışılan konuya karşı ilginin dağılmaması ve bilginin akılda kalması açısından oldukça etkili bir yöntemdir.</a:t>
            </a:r>
          </a:p>
          <a:p>
            <a:r>
              <a:rPr lang="tr-TR" dirty="0"/>
              <a:t>Okuma yaparken önemli yerlerin altını çizin ve gerektiğinde yanlarına eklemeler yapın. </a:t>
            </a:r>
          </a:p>
          <a:p>
            <a:r>
              <a:rPr lang="tr-TR" dirty="0"/>
              <a:t>Çalışırken, her konu için anahtar sözcükler ve sorular belirleyin. Böylece çalıştıklarınızı anlamlandırma ve örgütlemede daha başarılı olursunuz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Birkaç Öneri</a:t>
            </a:r>
          </a:p>
        </p:txBody>
      </p:sp>
    </p:spTree>
    <p:extLst>
      <p:ext uri="{BB962C8B-B14F-4D97-AF65-F5344CB8AC3E}">
        <p14:creationId xmlns:p14="http://schemas.microsoft.com/office/powerpoint/2010/main" val="13877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16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Verimli </a:t>
            </a:r>
            <a:r>
              <a:rPr lang="tr-TR" dirty="0"/>
              <a:t>çalışma amaç doğrultusunda zamanı planlı ve programlı kullanmaktır.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76672"/>
            <a:ext cx="9540552" cy="1147734"/>
          </a:xfrm>
        </p:spPr>
        <p:txBody>
          <a:bodyPr/>
          <a:lstStyle/>
          <a:p>
            <a:r>
              <a:rPr lang="tr-TR" dirty="0"/>
              <a:t>Verimli Ders Çalışma Nedir?</a:t>
            </a:r>
          </a:p>
        </p:txBody>
      </p:sp>
    </p:spTree>
    <p:extLst>
      <p:ext uri="{BB962C8B-B14F-4D97-AF65-F5344CB8AC3E}">
        <p14:creationId xmlns:p14="http://schemas.microsoft.com/office/powerpoint/2010/main" val="370302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152218"/>
              </p:ext>
            </p:extLst>
          </p:nvPr>
        </p:nvGraphicFramePr>
        <p:xfrm>
          <a:off x="698500" y="2247900"/>
          <a:ext cx="819398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33890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şeyin hedef olabilmesi için: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Ulaşılabilir olması</a:t>
            </a:r>
          </a:p>
          <a:p>
            <a:r>
              <a:rPr lang="tr-TR" dirty="0" smtClean="0"/>
              <a:t>Başka birine bağlı olmaması</a:t>
            </a:r>
          </a:p>
          <a:p>
            <a:r>
              <a:rPr lang="tr-TR" dirty="0" smtClean="0"/>
              <a:t>Somut ve net olması gerekir.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Hedefinizi Belirleyin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773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Bir bilginin yarıdan fazlası derste öğrenilmektedir.</a:t>
            </a:r>
          </a:p>
          <a:p>
            <a:r>
              <a:rPr lang="tr-TR" dirty="0" smtClean="0"/>
              <a:t>Bu nedenle anlaşılmayan konuları çekinmeden öğretmenlere sormalısınız.</a:t>
            </a:r>
          </a:p>
          <a:p>
            <a:r>
              <a:rPr lang="tr-TR" dirty="0" smtClean="0"/>
              <a:t>Eksik öğrenme, öğrenmenin bütünlüğünü zedeler.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Aktif Dinleme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923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Sınava hazırlık sürecinde bilgilerin topluca çalışılması kısa vadede olumlu sonuç verirken uzun vadede başarıyı olumsuz etkiler.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Bu nedenle aralıklı çalışma ve tekrar yapma bilginin  daha kalıcı edinilmesine katkı sağlamaktadır.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050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785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392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Motivasyon; bireylerin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bir amacı gerçekleştirmek üzere kendi arzu ve istekleri ile davranmaları sürecidir.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28961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Tam olarak ne istendiğinizi belirleyin.</a:t>
            </a:r>
          </a:p>
          <a:p>
            <a:r>
              <a:rPr lang="tr-TR" dirty="0" smtClean="0"/>
              <a:t>Başaracağınıza inanın.</a:t>
            </a:r>
          </a:p>
          <a:p>
            <a:r>
              <a:rPr lang="tr-TR" dirty="0" smtClean="0"/>
              <a:t>Çalışma ortamınızı düzenleyin</a:t>
            </a:r>
          </a:p>
          <a:p>
            <a:r>
              <a:rPr lang="tr-TR" dirty="0"/>
              <a:t>Hemen şimdi hedefinize doğru küçük adımlar atmaya başlayın. Doğru fırsatı ve zamanı beklemeyin. Doğru zaman şuan 🙂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08520" y="0"/>
            <a:ext cx="9361040" cy="1772816"/>
          </a:xfrm>
        </p:spPr>
        <p:txBody>
          <a:bodyPr/>
          <a:lstStyle/>
          <a:p>
            <a:r>
              <a:rPr lang="tr-TR" dirty="0" smtClean="0"/>
              <a:t>Motive Olmak İçin Neler Yapılabilir?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2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89</TotalTime>
  <Words>513</Words>
  <Application>Microsoft Office PowerPoint</Application>
  <PresentationFormat>Ekran Gösterisi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7" baseType="lpstr">
      <vt:lpstr>Aharoni</vt:lpstr>
      <vt:lpstr>Arial</vt:lpstr>
      <vt:lpstr>Book Antiqua</vt:lpstr>
      <vt:lpstr>Calibri</vt:lpstr>
      <vt:lpstr>Clarendon Blk BT</vt:lpstr>
      <vt:lpstr>Comic Sans MS</vt:lpstr>
      <vt:lpstr>Times New Roman</vt:lpstr>
      <vt:lpstr>Wingdings</vt:lpstr>
      <vt:lpstr>Cilt</vt:lpstr>
      <vt:lpstr>BAŞARIYA GİDEN  YOLDA</vt:lpstr>
      <vt:lpstr>Verimli Ders Çalışma Nedir?</vt:lpstr>
      <vt:lpstr>Başarı</vt:lpstr>
      <vt:lpstr>Hedefinizi Belirleyin</vt:lpstr>
      <vt:lpstr>Aktif Dinleme</vt:lpstr>
      <vt:lpstr>Tekrar </vt:lpstr>
      <vt:lpstr>PowerPoint Sunusu</vt:lpstr>
      <vt:lpstr>Motivasyon</vt:lpstr>
      <vt:lpstr>Motive Olmak İçin Neler Yapılabilir?</vt:lpstr>
      <vt:lpstr>Çalışma Ortamı Nasıl Düzenlenmelidir?</vt:lpstr>
      <vt:lpstr>Çalışma Ortamı Nasıl Düzenlenmelidir?</vt:lpstr>
      <vt:lpstr>Zaman Yönetimi</vt:lpstr>
      <vt:lpstr>Zaman Yönetimi</vt:lpstr>
      <vt:lpstr>Planlı Ders Çalışmanın Yararları</vt:lpstr>
      <vt:lpstr>Planlı Ders Çalışmanın Yararları</vt:lpstr>
      <vt:lpstr>Birkaç Öneri</vt:lpstr>
      <vt:lpstr>Birkaç Öneri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techno</dc:creator>
  <cp:lastModifiedBy>Asus</cp:lastModifiedBy>
  <cp:revision>13</cp:revision>
  <cp:lastPrinted>2021-12-12T15:19:10Z</cp:lastPrinted>
  <dcterms:created xsi:type="dcterms:W3CDTF">2017-12-03T10:09:51Z</dcterms:created>
  <dcterms:modified xsi:type="dcterms:W3CDTF">2021-12-12T15:19:51Z</dcterms:modified>
</cp:coreProperties>
</file>