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FF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FF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FF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100" y="1292306"/>
            <a:ext cx="7989798" cy="833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FF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4974" y="2354821"/>
            <a:ext cx="7799070" cy="3549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10.jpg"/><Relationship Id="rId7" Type="http://schemas.openxmlformats.org/officeDocument/2006/relationships/image" Target="../media/image11.jpg"/><Relationship Id="rId8" Type="http://schemas.openxmlformats.org/officeDocument/2006/relationships/image" Target="../media/image12.jpg"/><Relationship Id="rId9" Type="http://schemas.openxmlformats.org/officeDocument/2006/relationships/image" Target="../media/image13.jpg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5.png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6.png"/><Relationship Id="rId4" Type="http://schemas.openxmlformats.org/officeDocument/2006/relationships/image" Target="../media/image2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image" Target="../media/image29.jpg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0.jpg"/><Relationship Id="rId3" Type="http://schemas.openxmlformats.org/officeDocument/2006/relationships/image" Target="../media/image31.jpg"/><Relationship Id="rId4" Type="http://schemas.openxmlformats.org/officeDocument/2006/relationships/image" Target="../media/image32.jpg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50919" y="647683"/>
            <a:ext cx="1413167" cy="14131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96460" y="2025091"/>
            <a:ext cx="35941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0" b="1">
                <a:solidFill>
                  <a:srgbClr val="000000"/>
                </a:solidFill>
                <a:latin typeface="Carlito"/>
                <a:cs typeface="Carlito"/>
              </a:rPr>
              <a:t>T</a:t>
            </a:r>
            <a:r>
              <a:rPr dirty="0" sz="1800" spc="-35" b="1">
                <a:solidFill>
                  <a:srgbClr val="000000"/>
                </a:solidFill>
                <a:latin typeface="Carlito"/>
                <a:cs typeface="Carlito"/>
              </a:rPr>
              <a:t>.</a:t>
            </a:r>
            <a:r>
              <a:rPr dirty="0" sz="1800" b="1">
                <a:solidFill>
                  <a:srgbClr val="000000"/>
                </a:solidFill>
                <a:latin typeface="Carlito"/>
                <a:cs typeface="Carlito"/>
              </a:rPr>
              <a:t>C.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15210" y="2301316"/>
            <a:ext cx="5094605" cy="575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52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rlito"/>
                <a:cs typeface="Carlito"/>
              </a:rPr>
              <a:t>M</a:t>
            </a:r>
            <a:r>
              <a:rPr dirty="0" sz="1800" spc="-5" b="0">
                <a:latin typeface="Roboto"/>
                <a:cs typeface="Roboto"/>
              </a:rPr>
              <a:t>İ</a:t>
            </a:r>
            <a:r>
              <a:rPr dirty="0" sz="1800" spc="-5" b="1">
                <a:latin typeface="Carlito"/>
                <a:cs typeface="Carlito"/>
              </a:rPr>
              <a:t>LLÎ </a:t>
            </a:r>
            <a:r>
              <a:rPr dirty="0" sz="1800" spc="-10" b="1">
                <a:latin typeface="Carlito"/>
                <a:cs typeface="Carlito"/>
              </a:rPr>
              <a:t>E</a:t>
            </a:r>
            <a:r>
              <a:rPr dirty="0" sz="1800" spc="-10" b="0">
                <a:latin typeface="Roboto"/>
                <a:cs typeface="Roboto"/>
              </a:rPr>
              <a:t>Ğİ</a:t>
            </a:r>
            <a:r>
              <a:rPr dirty="0" sz="1800" spc="-10" b="1">
                <a:latin typeface="Carlito"/>
                <a:cs typeface="Carlito"/>
              </a:rPr>
              <a:t>T</a:t>
            </a:r>
            <a:r>
              <a:rPr dirty="0" sz="1800" spc="-10" b="0">
                <a:latin typeface="Roboto"/>
                <a:cs typeface="Roboto"/>
              </a:rPr>
              <a:t>İ</a:t>
            </a:r>
            <a:r>
              <a:rPr dirty="0" sz="1800" spc="-10" b="1">
                <a:latin typeface="Carlito"/>
                <a:cs typeface="Carlito"/>
              </a:rPr>
              <a:t>M</a:t>
            </a:r>
            <a:r>
              <a:rPr dirty="0" sz="1800" spc="-10" b="0">
                <a:latin typeface="Roboto"/>
                <a:cs typeface="Roboto"/>
              </a:rPr>
              <a:t>İ</a:t>
            </a:r>
            <a:r>
              <a:rPr dirty="0" sz="1800" spc="-105" b="0">
                <a:latin typeface="Roboto"/>
                <a:cs typeface="Roboto"/>
              </a:rPr>
              <a:t> </a:t>
            </a:r>
            <a:r>
              <a:rPr dirty="0" sz="1800" spc="-5" b="1">
                <a:latin typeface="Carlito"/>
                <a:cs typeface="Carlito"/>
              </a:rPr>
              <a:t>BAKANLI</a:t>
            </a:r>
            <a:r>
              <a:rPr dirty="0" sz="1800" spc="-5" b="0">
                <a:latin typeface="Roboto"/>
                <a:cs typeface="Roboto"/>
              </a:rPr>
              <a:t>Ğ</a:t>
            </a:r>
            <a:r>
              <a:rPr dirty="0" sz="1800" spc="-5" b="1">
                <a:latin typeface="Carlito"/>
                <a:cs typeface="Carlito"/>
              </a:rPr>
              <a:t>I</a:t>
            </a:r>
            <a:endParaRPr sz="1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1800" spc="-15" b="1">
                <a:latin typeface="Carlito"/>
                <a:cs typeface="Carlito"/>
              </a:rPr>
              <a:t>Özel </a:t>
            </a:r>
            <a:r>
              <a:rPr dirty="0" sz="1800" spc="-5" b="1">
                <a:latin typeface="Carlito"/>
                <a:cs typeface="Carlito"/>
              </a:rPr>
              <a:t>E</a:t>
            </a:r>
            <a:r>
              <a:rPr dirty="0" sz="1800" spc="-5" b="0">
                <a:latin typeface="Roboto"/>
                <a:cs typeface="Roboto"/>
              </a:rPr>
              <a:t>ğ</a:t>
            </a:r>
            <a:r>
              <a:rPr dirty="0" sz="1800" spc="-5" b="1">
                <a:latin typeface="Carlito"/>
                <a:cs typeface="Carlito"/>
              </a:rPr>
              <a:t>itim </a:t>
            </a:r>
            <a:r>
              <a:rPr dirty="0" sz="1800" spc="-10" b="1">
                <a:latin typeface="Carlito"/>
                <a:cs typeface="Carlito"/>
              </a:rPr>
              <a:t>ve </a:t>
            </a:r>
            <a:r>
              <a:rPr dirty="0" sz="1800" spc="-5" b="1">
                <a:latin typeface="Carlito"/>
                <a:cs typeface="Carlito"/>
              </a:rPr>
              <a:t>Rehberlik Hizmetleri Genel</a:t>
            </a:r>
            <a:r>
              <a:rPr dirty="0" sz="1800" spc="-30" b="1">
                <a:latin typeface="Carlito"/>
                <a:cs typeface="Carlito"/>
              </a:rPr>
              <a:t> </a:t>
            </a:r>
            <a:r>
              <a:rPr dirty="0" sz="1800" spc="-5" b="1">
                <a:latin typeface="Carlito"/>
                <a:cs typeface="Carlito"/>
              </a:rPr>
              <a:t>Müdürlü</a:t>
            </a:r>
            <a:r>
              <a:rPr dirty="0" sz="1800" spc="-5" b="0">
                <a:latin typeface="Roboto"/>
                <a:cs typeface="Roboto"/>
              </a:rPr>
              <a:t>ğ</a:t>
            </a:r>
            <a:r>
              <a:rPr dirty="0" sz="1800" spc="-5" b="1">
                <a:latin typeface="Carlito"/>
                <a:cs typeface="Carlito"/>
              </a:rPr>
              <a:t>ü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259" y="3809669"/>
            <a:ext cx="7803515" cy="11722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12065" marR="5080">
              <a:lnSpc>
                <a:spcPts val="2850"/>
              </a:lnSpc>
              <a:spcBef>
                <a:spcPts val="219"/>
              </a:spcBef>
            </a:pPr>
            <a:r>
              <a:rPr dirty="0" sz="2400" spc="-15" b="1">
                <a:latin typeface="Carlito"/>
                <a:cs typeface="Carlito"/>
              </a:rPr>
              <a:t>COV</a:t>
            </a:r>
            <a:r>
              <a:rPr dirty="0" sz="2400" spc="-15" b="0">
                <a:latin typeface="Roboto"/>
                <a:cs typeface="Roboto"/>
              </a:rPr>
              <a:t>İ</a:t>
            </a:r>
            <a:r>
              <a:rPr dirty="0" sz="2400" spc="-15" b="1">
                <a:latin typeface="Carlito"/>
                <a:cs typeface="Carlito"/>
              </a:rPr>
              <a:t>D-19 SALGIN </a:t>
            </a:r>
            <a:r>
              <a:rPr dirty="0" sz="2400" spc="-30" b="1">
                <a:latin typeface="Carlito"/>
                <a:cs typeface="Carlito"/>
              </a:rPr>
              <a:t>HASTALIK </a:t>
            </a:r>
            <a:r>
              <a:rPr dirty="0" sz="2400" spc="-10" b="1">
                <a:latin typeface="Carlito"/>
                <a:cs typeface="Carlito"/>
              </a:rPr>
              <a:t>SÜREC</a:t>
            </a:r>
            <a:r>
              <a:rPr dirty="0" sz="2400" spc="-10" b="0">
                <a:latin typeface="Roboto"/>
                <a:cs typeface="Roboto"/>
              </a:rPr>
              <a:t>İ</a:t>
            </a:r>
            <a:r>
              <a:rPr dirty="0" sz="2400" spc="-10" b="1">
                <a:latin typeface="Carlito"/>
                <a:cs typeface="Carlito"/>
              </a:rPr>
              <a:t>NDE </a:t>
            </a:r>
            <a:r>
              <a:rPr dirty="0" sz="2400" spc="-40" b="1">
                <a:latin typeface="Carlito"/>
                <a:cs typeface="Carlito"/>
              </a:rPr>
              <a:t>PS</a:t>
            </a:r>
            <a:r>
              <a:rPr dirty="0" sz="2400" spc="-40" b="0">
                <a:latin typeface="Roboto"/>
                <a:cs typeface="Roboto"/>
              </a:rPr>
              <a:t>İ</a:t>
            </a:r>
            <a:r>
              <a:rPr dirty="0" sz="2400" spc="-40" b="1">
                <a:latin typeface="Carlito"/>
                <a:cs typeface="Carlito"/>
              </a:rPr>
              <a:t>KOSOSYAL </a:t>
            </a:r>
            <a:r>
              <a:rPr dirty="0" sz="2400" spc="-10" b="1">
                <a:latin typeface="Carlito"/>
                <a:cs typeface="Carlito"/>
              </a:rPr>
              <a:t>DESTEK  </a:t>
            </a:r>
            <a:r>
              <a:rPr dirty="0" sz="2400" spc="-5" b="1">
                <a:latin typeface="Carlito"/>
                <a:cs typeface="Carlito"/>
              </a:rPr>
              <a:t>ÇALI</a:t>
            </a:r>
            <a:r>
              <a:rPr dirty="0" sz="2400" spc="-5" b="0">
                <a:latin typeface="Roboto"/>
                <a:cs typeface="Roboto"/>
              </a:rPr>
              <a:t>Ş</a:t>
            </a:r>
            <a:r>
              <a:rPr dirty="0" sz="2400" spc="-5" b="1">
                <a:latin typeface="Carlito"/>
                <a:cs typeface="Carlito"/>
              </a:rPr>
              <a:t>MALARI</a:t>
            </a:r>
            <a:endParaRPr sz="2400">
              <a:latin typeface="Carlito"/>
              <a:cs typeface="Carlito"/>
            </a:endParaRPr>
          </a:p>
          <a:p>
            <a:pPr algn="ctr" marL="21590">
              <a:lnSpc>
                <a:spcPct val="100000"/>
              </a:lnSpc>
              <a:spcBef>
                <a:spcPts val="330"/>
              </a:spcBef>
            </a:pPr>
            <a:r>
              <a:rPr dirty="0" sz="2400" b="1">
                <a:latin typeface="Carlito"/>
                <a:cs typeface="Carlito"/>
              </a:rPr>
              <a:t>-</a:t>
            </a:r>
            <a:r>
              <a:rPr dirty="0" sz="2000" b="1">
                <a:latin typeface="Carlito"/>
                <a:cs typeface="Carlito"/>
              </a:rPr>
              <a:t>Ö</a:t>
            </a:r>
            <a:r>
              <a:rPr dirty="0" sz="2000" b="0">
                <a:latin typeface="Roboto"/>
                <a:cs typeface="Roboto"/>
              </a:rPr>
              <a:t>Ğ</a:t>
            </a:r>
            <a:r>
              <a:rPr dirty="0" sz="2000" b="1">
                <a:latin typeface="Carlito"/>
                <a:cs typeface="Carlito"/>
              </a:rPr>
              <a:t>RETMEN</a:t>
            </a:r>
            <a:r>
              <a:rPr dirty="0" sz="2000" spc="-10" b="1">
                <a:latin typeface="Carlito"/>
                <a:cs typeface="Carlito"/>
              </a:rPr>
              <a:t> </a:t>
            </a:r>
            <a:r>
              <a:rPr dirty="0" sz="2000" spc="-5" b="1">
                <a:latin typeface="Carlito"/>
                <a:cs typeface="Carlito"/>
              </a:rPr>
              <a:t>OTURUMLARI-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35895" y="5166852"/>
            <a:ext cx="1811680" cy="6565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6828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Covid-19 </a:t>
            </a:r>
            <a:r>
              <a:rPr dirty="0" sz="2800" spc="-5"/>
              <a:t>salgın hastalı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ının</a:t>
            </a:r>
            <a:r>
              <a:rPr dirty="0" sz="2800" spc="-55"/>
              <a:t> </a:t>
            </a:r>
            <a:r>
              <a:rPr dirty="0" sz="2800" spc="-5"/>
              <a:t>etkileri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299" y="2228341"/>
            <a:ext cx="7900670" cy="34772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327025" marR="5080" indent="-314325">
              <a:lnSpc>
                <a:spcPts val="2850"/>
              </a:lnSpc>
              <a:spcBef>
                <a:spcPts val="219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5" b="1">
                <a:solidFill>
                  <a:srgbClr val="45D6EB"/>
                </a:solidFill>
                <a:latin typeface="Carlito"/>
                <a:cs typeface="Carlito"/>
              </a:rPr>
              <a:t>Stres; </a:t>
            </a:r>
            <a:r>
              <a:rPr dirty="0" sz="2400" spc="-5">
                <a:latin typeface="Carlito"/>
                <a:cs typeface="Carlito"/>
              </a:rPr>
              <a:t>Ki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inin </a:t>
            </a:r>
            <a:r>
              <a:rPr dirty="0" sz="2400" spc="-10">
                <a:latin typeface="Carlito"/>
                <a:cs typeface="Carlito"/>
              </a:rPr>
              <a:t>kendisine </a:t>
            </a:r>
            <a:r>
              <a:rPr dirty="0" sz="2400" spc="-25">
                <a:latin typeface="Carlito"/>
                <a:cs typeface="Carlito"/>
              </a:rPr>
              <a:t>veya </a:t>
            </a:r>
            <a:r>
              <a:rPr dirty="0" sz="2400" spc="-5">
                <a:latin typeface="Carlito"/>
                <a:cs typeface="Carlito"/>
              </a:rPr>
              <a:t>sevdiklerine yönelik </a:t>
            </a:r>
            <a:r>
              <a:rPr dirty="0" sz="2400" spc="-55">
                <a:latin typeface="Carlito"/>
                <a:cs typeface="Carlito"/>
              </a:rPr>
              <a:t>hastalık  </a:t>
            </a:r>
            <a:r>
              <a:rPr dirty="0" sz="2400">
                <a:latin typeface="Carlito"/>
                <a:cs typeface="Carlito"/>
              </a:rPr>
              <a:t>bula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ıp </a:t>
            </a:r>
            <a:r>
              <a:rPr dirty="0" sz="2400" spc="-10">
                <a:latin typeface="Carlito"/>
                <a:cs typeface="Carlito"/>
              </a:rPr>
              <a:t>bula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mayaca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ına </a:t>
            </a:r>
            <a:r>
              <a:rPr dirty="0" sz="2400">
                <a:latin typeface="Carlito"/>
                <a:cs typeface="Carlito"/>
              </a:rPr>
              <a:t>dair </a:t>
            </a:r>
            <a:r>
              <a:rPr dirty="0" sz="2400" spc="-5">
                <a:latin typeface="Carlito"/>
                <a:cs typeface="Carlito"/>
              </a:rPr>
              <a:t>dü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üncelerinde </a:t>
            </a:r>
            <a:r>
              <a:rPr dirty="0" sz="2400">
                <a:latin typeface="Carlito"/>
                <a:cs typeface="Carlito"/>
              </a:rPr>
              <a:t>artı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  </a:t>
            </a:r>
            <a:r>
              <a:rPr dirty="0" sz="2400" spc="-10">
                <a:latin typeface="Carlito"/>
                <a:cs typeface="Carlito"/>
              </a:rPr>
              <a:t>beraber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 sıkıntılı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süreç.</a:t>
            </a:r>
            <a:endParaRPr sz="2400">
              <a:latin typeface="Carlito"/>
              <a:cs typeface="Carlito"/>
            </a:endParaRPr>
          </a:p>
          <a:p>
            <a:pPr algn="just" marL="327025" marR="6985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15" b="1">
                <a:solidFill>
                  <a:srgbClr val="45D6EB"/>
                </a:solidFill>
                <a:latin typeface="Carlito"/>
                <a:cs typeface="Carlito"/>
              </a:rPr>
              <a:t>Korku;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a </a:t>
            </a:r>
            <a:r>
              <a:rPr dirty="0" sz="2400">
                <a:latin typeface="Carlito"/>
                <a:cs typeface="Carlito"/>
              </a:rPr>
              <a:t>sebep olan </a:t>
            </a:r>
            <a:r>
              <a:rPr dirty="0" sz="2400" spc="-10">
                <a:latin typeface="Carlito"/>
                <a:cs typeface="Carlito"/>
              </a:rPr>
              <a:t>virüsten </a:t>
            </a:r>
            <a:r>
              <a:rPr dirty="0" sz="2400" spc="-50">
                <a:latin typeface="Carlito"/>
                <a:cs typeface="Carlito"/>
              </a:rPr>
              <a:t>kaynaklanan  </a:t>
            </a:r>
            <a:r>
              <a:rPr dirty="0" sz="2400" spc="-25">
                <a:latin typeface="Carlito"/>
                <a:cs typeface="Carlito"/>
              </a:rPr>
              <a:t>korku </a:t>
            </a:r>
            <a:r>
              <a:rPr dirty="0" sz="2400" spc="-5">
                <a:latin typeface="Carlito"/>
                <a:cs typeface="Carlito"/>
              </a:rPr>
              <a:t>duygusunda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artı</a:t>
            </a:r>
            <a:r>
              <a:rPr dirty="0" sz="2400">
                <a:latin typeface="RobotoRegular"/>
                <a:cs typeface="RobotoRegular"/>
              </a:rPr>
              <a:t>ş,</a:t>
            </a:r>
            <a:endParaRPr sz="2400">
              <a:latin typeface="RobotoRegular"/>
              <a:cs typeface="RobotoRegular"/>
            </a:endParaRPr>
          </a:p>
          <a:p>
            <a:pPr algn="just" marL="327025" marR="5715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25" b="1">
                <a:solidFill>
                  <a:srgbClr val="45D6EB"/>
                </a:solidFill>
                <a:latin typeface="Carlito"/>
                <a:cs typeface="Carlito"/>
              </a:rPr>
              <a:t>Kaygı </a:t>
            </a:r>
            <a:r>
              <a:rPr dirty="0" sz="2400" b="1">
                <a:solidFill>
                  <a:srgbClr val="45D6EB"/>
                </a:solidFill>
                <a:latin typeface="Carlito"/>
                <a:cs typeface="Carlito"/>
              </a:rPr>
              <a:t>/ Belirsizlik</a:t>
            </a:r>
            <a:r>
              <a:rPr dirty="0" sz="2400">
                <a:latin typeface="Carlito"/>
                <a:cs typeface="Carlito"/>
              </a:rPr>
              <a:t>; Sa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lık </a:t>
            </a:r>
            <a:r>
              <a:rPr dirty="0" sz="2400" spc="-5">
                <a:latin typeface="Carlito"/>
                <a:cs typeface="Carlito"/>
              </a:rPr>
              <a:t>otoritelerinin</a:t>
            </a:r>
            <a:r>
              <a:rPr dirty="0" sz="2400" spc="530">
                <a:latin typeface="Carlito"/>
                <a:cs typeface="Carlito"/>
              </a:rPr>
              <a:t> </a:t>
            </a:r>
            <a:r>
              <a:rPr dirty="0" sz="2400" spc="-55">
                <a:latin typeface="Carlito"/>
                <a:cs typeface="Carlito"/>
              </a:rPr>
              <a:t>salgının  </a:t>
            </a:r>
            <a:r>
              <a:rPr dirty="0" sz="2400">
                <a:latin typeface="Carlito"/>
                <a:cs typeface="Carlito"/>
              </a:rPr>
              <a:t>sonlanmasına </a:t>
            </a:r>
            <a:r>
              <a:rPr dirty="0" sz="2400" spc="-5">
                <a:latin typeface="Carlito"/>
                <a:cs typeface="Carlito"/>
              </a:rPr>
              <a:t>yönelik net </a:t>
            </a:r>
            <a:r>
              <a:rPr dirty="0" sz="2400">
                <a:latin typeface="Carlito"/>
                <a:cs typeface="Carlito"/>
              </a:rPr>
              <a:t>bir açıklama </a:t>
            </a:r>
            <a:r>
              <a:rPr dirty="0" sz="2400" spc="-5">
                <a:latin typeface="Carlito"/>
                <a:cs typeface="Carlito"/>
              </a:rPr>
              <a:t>yapamamaları  </a:t>
            </a:r>
            <a:r>
              <a:rPr dirty="0" sz="2400">
                <a:latin typeface="Carlito"/>
                <a:cs typeface="Carlito"/>
              </a:rPr>
              <a:t>sebebiyle salgın </a:t>
            </a:r>
            <a:r>
              <a:rPr dirty="0" sz="2400" spc="-5">
                <a:latin typeface="Carlito"/>
                <a:cs typeface="Carlito"/>
              </a:rPr>
              <a:t>sürecinin belirsizliklerle </a:t>
            </a:r>
            <a:r>
              <a:rPr dirty="0" sz="2400">
                <a:latin typeface="Carlito"/>
                <a:cs typeface="Carlito"/>
              </a:rPr>
              <a:t>dolu olması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bu  </a:t>
            </a:r>
            <a:r>
              <a:rPr dirty="0" sz="2400" spc="-10">
                <a:latin typeface="Carlito"/>
                <a:cs typeface="Carlito"/>
              </a:rPr>
              <a:t>belirsiz </a:t>
            </a:r>
            <a:r>
              <a:rPr dirty="0" sz="2400" spc="-5">
                <a:latin typeface="Carlito"/>
                <a:cs typeface="Carlito"/>
              </a:rPr>
              <a:t>ortamın </a:t>
            </a:r>
            <a:r>
              <a:rPr dirty="0" sz="2400" spc="-25">
                <a:latin typeface="Carlito"/>
                <a:cs typeface="Carlito"/>
              </a:rPr>
              <a:t>kaygı </a:t>
            </a:r>
            <a:r>
              <a:rPr dirty="0" sz="2400" spc="-10">
                <a:latin typeface="Carlito"/>
                <a:cs typeface="Carlito"/>
              </a:rPr>
              <a:t>düzeyini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arttırması,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6828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Covid-19 </a:t>
            </a:r>
            <a:r>
              <a:rPr dirty="0" sz="2800" spc="-5"/>
              <a:t>salgın hastalı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ının</a:t>
            </a:r>
            <a:r>
              <a:rPr dirty="0" sz="2800" spc="-55"/>
              <a:t> </a:t>
            </a:r>
            <a:r>
              <a:rPr dirty="0" sz="2800" spc="-5"/>
              <a:t>etkileri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299" y="2228341"/>
            <a:ext cx="7974330" cy="27533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327025" marR="8890" indent="-314325">
              <a:lnSpc>
                <a:spcPts val="2850"/>
              </a:lnSpc>
              <a:spcBef>
                <a:spcPts val="219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35" b="1">
                <a:solidFill>
                  <a:srgbClr val="50DCEF"/>
                </a:solidFill>
                <a:latin typeface="Carlito"/>
                <a:cs typeface="Carlito"/>
              </a:rPr>
              <a:t>Tehdit </a:t>
            </a:r>
            <a:r>
              <a:rPr dirty="0" sz="2400" b="1">
                <a:solidFill>
                  <a:srgbClr val="50DCEF"/>
                </a:solidFill>
                <a:latin typeface="Carlito"/>
                <a:cs typeface="Carlito"/>
              </a:rPr>
              <a:t>algısı; </a:t>
            </a:r>
            <a:r>
              <a:rPr dirty="0" sz="2400" spc="-5">
                <a:latin typeface="Carlito"/>
                <a:cs typeface="Carlito"/>
              </a:rPr>
              <a:t>Ki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ilerin </a:t>
            </a:r>
            <a:r>
              <a:rPr dirty="0" sz="2400" spc="-10">
                <a:latin typeface="Carlito"/>
                <a:cs typeface="Carlito"/>
              </a:rPr>
              <a:t>kendilerine </a:t>
            </a:r>
            <a:r>
              <a:rPr dirty="0" sz="2400">
                <a:latin typeface="Carlito"/>
                <a:cs typeface="Carlito"/>
              </a:rPr>
              <a:t>virüs </a:t>
            </a:r>
            <a:r>
              <a:rPr dirty="0" sz="2400" spc="-5">
                <a:latin typeface="Carlito"/>
                <a:cs typeface="Carlito"/>
              </a:rPr>
              <a:t>bula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 </a:t>
            </a:r>
            <a:r>
              <a:rPr dirty="0" sz="2400" spc="-60">
                <a:latin typeface="Carlito"/>
                <a:cs typeface="Carlito"/>
              </a:rPr>
              <a:t>riskini  </a:t>
            </a:r>
            <a:r>
              <a:rPr dirty="0" sz="2400" spc="-10">
                <a:latin typeface="Carlito"/>
                <a:cs typeface="Carlito"/>
              </a:rPr>
              <a:t>yo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un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ekilde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hissetmeleri.</a:t>
            </a:r>
            <a:endParaRPr sz="2400">
              <a:latin typeface="Carlito"/>
              <a:cs typeface="Carlito"/>
            </a:endParaRPr>
          </a:p>
          <a:p>
            <a:pPr algn="just" marL="327025" marR="5080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Damgalanma; 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a yakalanan </a:t>
            </a:r>
            <a:r>
              <a:rPr dirty="0" sz="2400">
                <a:latin typeface="Carlito"/>
                <a:cs typeface="Carlito"/>
              </a:rPr>
              <a:t>ki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inin </a:t>
            </a:r>
            <a:r>
              <a:rPr dirty="0" sz="2400" spc="-5">
                <a:latin typeface="Carlito"/>
                <a:cs typeface="Carlito"/>
              </a:rPr>
              <a:t>ayrımcılı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a </a:t>
            </a:r>
            <a:r>
              <a:rPr dirty="0" sz="2400" spc="-85">
                <a:latin typeface="Carlito"/>
                <a:cs typeface="Carlito"/>
              </a:rPr>
              <a:t>maruz  </a:t>
            </a:r>
            <a:r>
              <a:rPr dirty="0" sz="2400" spc="-5">
                <a:latin typeface="Carlito"/>
                <a:cs typeface="Carlito"/>
              </a:rPr>
              <a:t>kalmasıyla 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 spc="-8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gerginlik.</a:t>
            </a:r>
            <a:endParaRPr sz="2400">
              <a:latin typeface="Carlito"/>
              <a:cs typeface="Carlito"/>
            </a:endParaRPr>
          </a:p>
          <a:p>
            <a:pPr algn="just" marL="327025" marR="12700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7025" algn="l"/>
              </a:tabLst>
            </a:pP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De</a:t>
            </a:r>
            <a:r>
              <a:rPr dirty="0" sz="2400" spc="-5" b="0">
                <a:solidFill>
                  <a:srgbClr val="50DCEF"/>
                </a:solidFill>
                <a:latin typeface="Roboto"/>
                <a:cs typeface="Roboto"/>
              </a:rPr>
              <a:t>ğ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i</a:t>
            </a:r>
            <a:r>
              <a:rPr dirty="0" sz="2400" spc="-5" b="0">
                <a:solidFill>
                  <a:srgbClr val="50DCEF"/>
                </a:solidFill>
                <a:latin typeface="Roboto"/>
                <a:cs typeface="Roboto"/>
              </a:rPr>
              <a:t>ş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en </a:t>
            </a:r>
            <a:r>
              <a:rPr dirty="0" sz="2400" spc="-15" b="1">
                <a:solidFill>
                  <a:srgbClr val="50DCEF"/>
                </a:solidFill>
                <a:latin typeface="Carlito"/>
                <a:cs typeface="Carlito"/>
              </a:rPr>
              <a:t>sosyal </a:t>
            </a:r>
            <a:r>
              <a:rPr dirty="0" sz="2400" b="1">
                <a:solidFill>
                  <a:srgbClr val="50DCEF"/>
                </a:solidFill>
                <a:latin typeface="Carlito"/>
                <a:cs typeface="Carlito"/>
              </a:rPr>
              <a:t>ili</a:t>
            </a:r>
            <a:r>
              <a:rPr dirty="0" sz="2400" b="0">
                <a:solidFill>
                  <a:srgbClr val="50DCEF"/>
                </a:solidFill>
                <a:latin typeface="Roboto"/>
                <a:cs typeface="Roboto"/>
              </a:rPr>
              <a:t>ş</a:t>
            </a:r>
            <a:r>
              <a:rPr dirty="0" sz="2400" b="1">
                <a:solidFill>
                  <a:srgbClr val="50DCEF"/>
                </a:solidFill>
                <a:latin typeface="Carlito"/>
                <a:cs typeface="Carlito"/>
              </a:rPr>
              <a:t>kiler; </a:t>
            </a:r>
            <a:r>
              <a:rPr dirty="0" sz="2400" spc="-15">
                <a:latin typeface="Carlito"/>
                <a:cs typeface="Carlito"/>
              </a:rPr>
              <a:t>Sosyal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0">
                <a:latin typeface="Carlito"/>
                <a:cs typeface="Carlito"/>
              </a:rPr>
              <a:t>varlık </a:t>
            </a:r>
            <a:r>
              <a:rPr dirty="0" sz="2400">
                <a:latin typeface="Carlito"/>
                <a:cs typeface="Carlito"/>
              </a:rPr>
              <a:t>olan insanın </a:t>
            </a:r>
            <a:r>
              <a:rPr dirty="0" sz="2400" spc="-70">
                <a:latin typeface="Carlito"/>
                <a:cs typeface="Carlito"/>
              </a:rPr>
              <a:t>salgın  </a:t>
            </a:r>
            <a:r>
              <a:rPr dirty="0" sz="2400" spc="-10">
                <a:latin typeface="Carlito"/>
                <a:cs typeface="Carlito"/>
              </a:rPr>
              <a:t>hastalık </a:t>
            </a:r>
            <a:r>
              <a:rPr dirty="0" sz="2400">
                <a:latin typeface="Carlito"/>
                <a:cs typeface="Carlito"/>
              </a:rPr>
              <a:t>sebebiyle </a:t>
            </a:r>
            <a:r>
              <a:rPr dirty="0" sz="2400" spc="-10">
                <a:latin typeface="Carlito"/>
                <a:cs typeface="Carlito"/>
              </a:rPr>
              <a:t>evden </a:t>
            </a:r>
            <a:r>
              <a:rPr dirty="0" sz="2400" spc="-5">
                <a:latin typeface="Carlito"/>
                <a:cs typeface="Carlito"/>
              </a:rPr>
              <a:t>çıkamaması </a:t>
            </a:r>
            <a:r>
              <a:rPr dirty="0" sz="2400">
                <a:latin typeface="Carlito"/>
                <a:cs typeface="Carlito"/>
              </a:rPr>
              <a:t>sonucu olu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an  </a:t>
            </a:r>
            <a:r>
              <a:rPr dirty="0" sz="2400" spc="-15">
                <a:latin typeface="Carlito"/>
                <a:cs typeface="Carlito"/>
              </a:rPr>
              <a:t>izolasyon </a:t>
            </a:r>
            <a:r>
              <a:rPr dirty="0" sz="2400">
                <a:latin typeface="Carlito"/>
                <a:cs typeface="Carlito"/>
              </a:rPr>
              <a:t>durumunun </a:t>
            </a:r>
            <a:r>
              <a:rPr dirty="0" sz="2400" spc="-20">
                <a:latin typeface="Carlito"/>
                <a:cs typeface="Carlito"/>
              </a:rPr>
              <a:t>yarattı</a:t>
            </a:r>
            <a:r>
              <a:rPr dirty="0" sz="2400" spc="-20">
                <a:latin typeface="RobotoRegular"/>
                <a:cs typeface="RobotoRegular"/>
              </a:rPr>
              <a:t>ğ</a:t>
            </a:r>
            <a:r>
              <a:rPr dirty="0" sz="2400" spc="-20">
                <a:latin typeface="Carlito"/>
                <a:cs typeface="Carlito"/>
              </a:rPr>
              <a:t>ı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stres,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6828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Covid-19 </a:t>
            </a:r>
            <a:r>
              <a:rPr dirty="0" sz="2800" spc="-5"/>
              <a:t>salgın hastalı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ının</a:t>
            </a:r>
            <a:r>
              <a:rPr dirty="0" sz="2800" spc="-55"/>
              <a:t> </a:t>
            </a:r>
            <a:r>
              <a:rPr dirty="0" sz="2800" spc="-5"/>
              <a:t>etkileri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299" y="2228341"/>
            <a:ext cx="7631430" cy="34772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327025" marR="377190" indent="-314325">
              <a:lnSpc>
                <a:spcPts val="2850"/>
              </a:lnSpc>
              <a:spcBef>
                <a:spcPts val="219"/>
              </a:spcBef>
              <a:buFont typeface="Noto Sans Symbols"/>
              <a:buChar char="•"/>
              <a:tabLst>
                <a:tab pos="326390" algn="l"/>
                <a:tab pos="327025" algn="l"/>
              </a:tabLst>
            </a:pPr>
            <a:r>
              <a:rPr dirty="0" sz="2400" b="1">
                <a:solidFill>
                  <a:srgbClr val="50DCEF"/>
                </a:solidFill>
                <a:latin typeface="Carlito"/>
                <a:cs typeface="Carlito"/>
              </a:rPr>
              <a:t>Günlük rutinlerin 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de</a:t>
            </a:r>
            <a:r>
              <a:rPr dirty="0" sz="2400" spc="-5" b="0">
                <a:solidFill>
                  <a:srgbClr val="50DCEF"/>
                </a:solidFill>
                <a:latin typeface="Roboto"/>
                <a:cs typeface="Roboto"/>
              </a:rPr>
              <a:t>ğ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i</a:t>
            </a:r>
            <a:r>
              <a:rPr dirty="0" sz="2400" spc="-5" b="0">
                <a:solidFill>
                  <a:srgbClr val="50DCEF"/>
                </a:solidFill>
                <a:latin typeface="Roboto"/>
                <a:cs typeface="Roboto"/>
              </a:rPr>
              <a:t>ş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mesi;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 </a:t>
            </a:r>
            <a:r>
              <a:rPr dirty="0" sz="2400">
                <a:latin typeface="Carlito"/>
                <a:cs typeface="Carlito"/>
              </a:rPr>
              <a:t>öncesi olan  </a:t>
            </a:r>
            <a:r>
              <a:rPr dirty="0" sz="2400" spc="-5">
                <a:latin typeface="Carlito"/>
                <a:cs typeface="Carlito"/>
              </a:rPr>
              <a:t>alı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kanlıklarımızı yapamamanın </a:t>
            </a:r>
            <a:r>
              <a:rPr dirty="0" sz="2400" spc="-20">
                <a:latin typeface="Carlito"/>
                <a:cs typeface="Carlito"/>
              </a:rPr>
              <a:t>yarattı</a:t>
            </a:r>
            <a:r>
              <a:rPr dirty="0" sz="2400" spc="-20">
                <a:latin typeface="RobotoRegular"/>
                <a:cs typeface="RobotoRegular"/>
              </a:rPr>
              <a:t>ğ</a:t>
            </a:r>
            <a:r>
              <a:rPr dirty="0" sz="2400" spc="-20">
                <a:latin typeface="Carlito"/>
                <a:cs typeface="Carlito"/>
              </a:rPr>
              <a:t>ı </a:t>
            </a:r>
            <a:r>
              <a:rPr dirty="0" sz="2400" spc="-10">
                <a:latin typeface="Carlito"/>
                <a:cs typeface="Carlito"/>
              </a:rPr>
              <a:t>gerginlik  </a:t>
            </a:r>
            <a:r>
              <a:rPr dirty="0" sz="2400">
                <a:latin typeface="Carlito"/>
                <a:cs typeface="Carlito"/>
              </a:rPr>
              <a:t>durumunun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artması,</a:t>
            </a:r>
            <a:endParaRPr sz="2400">
              <a:latin typeface="Carlito"/>
              <a:cs typeface="Carlito"/>
            </a:endParaRPr>
          </a:p>
          <a:p>
            <a:pPr marL="327025" marR="541020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6390" algn="l"/>
                <a:tab pos="327025" algn="l"/>
              </a:tabLst>
            </a:pP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E</a:t>
            </a:r>
            <a:r>
              <a:rPr dirty="0" sz="2400" spc="-5" b="0">
                <a:solidFill>
                  <a:srgbClr val="50DCEF"/>
                </a:solidFill>
                <a:latin typeface="Roboto"/>
                <a:cs typeface="Roboto"/>
              </a:rPr>
              <a:t>ğ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itim sürecindeki </a:t>
            </a:r>
            <a:r>
              <a:rPr dirty="0" sz="2400" spc="5" b="1">
                <a:solidFill>
                  <a:srgbClr val="50DCEF"/>
                </a:solidFill>
                <a:latin typeface="Carlito"/>
                <a:cs typeface="Carlito"/>
              </a:rPr>
              <a:t>de</a:t>
            </a:r>
            <a:r>
              <a:rPr dirty="0" sz="2400" spc="5" b="0">
                <a:solidFill>
                  <a:srgbClr val="50DCEF"/>
                </a:solidFill>
                <a:latin typeface="Roboto"/>
                <a:cs typeface="Roboto"/>
              </a:rPr>
              <a:t>ğ</a:t>
            </a:r>
            <a:r>
              <a:rPr dirty="0" sz="2400" spc="5" b="1">
                <a:solidFill>
                  <a:srgbClr val="50DCEF"/>
                </a:solidFill>
                <a:latin typeface="Carlito"/>
                <a:cs typeface="Carlito"/>
              </a:rPr>
              <a:t>i</a:t>
            </a:r>
            <a:r>
              <a:rPr dirty="0" sz="2400" spc="5" b="0">
                <a:solidFill>
                  <a:srgbClr val="50DCEF"/>
                </a:solidFill>
                <a:latin typeface="Roboto"/>
                <a:cs typeface="Roboto"/>
              </a:rPr>
              <a:t>ş</a:t>
            </a:r>
            <a:r>
              <a:rPr dirty="0" sz="2400" spc="5" b="1">
                <a:solidFill>
                  <a:srgbClr val="50DCEF"/>
                </a:solidFill>
                <a:latin typeface="Carlito"/>
                <a:cs typeface="Carlito"/>
              </a:rPr>
              <a:t>iklikler</a:t>
            </a:r>
            <a:r>
              <a:rPr dirty="0" sz="2400" spc="5">
                <a:latin typeface="Carlito"/>
                <a:cs typeface="Carlito"/>
              </a:rPr>
              <a:t>;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rencilerin </a:t>
            </a:r>
            <a:r>
              <a:rPr dirty="0" sz="2400" spc="-10">
                <a:latin typeface="Carlito"/>
                <a:cs typeface="Carlito"/>
              </a:rPr>
              <a:t>okula  </a:t>
            </a:r>
            <a:r>
              <a:rPr dirty="0" sz="2400">
                <a:latin typeface="Carlito"/>
                <a:cs typeface="Carlito"/>
              </a:rPr>
              <a:t>gidememesi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itim </a:t>
            </a:r>
            <a:r>
              <a:rPr dirty="0" sz="2400" spc="-5">
                <a:latin typeface="Carlito"/>
                <a:cs typeface="Carlito"/>
              </a:rPr>
              <a:t>süreçlerine </a:t>
            </a:r>
            <a:r>
              <a:rPr dirty="0" sz="2400" spc="-10">
                <a:latin typeface="Carlito"/>
                <a:cs typeface="Carlito"/>
              </a:rPr>
              <a:t>evden </a:t>
            </a:r>
            <a:r>
              <a:rPr dirty="0" sz="2400" spc="-15">
                <a:latin typeface="Carlito"/>
                <a:cs typeface="Carlito"/>
              </a:rPr>
              <a:t>devam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etmek  </a:t>
            </a:r>
            <a:r>
              <a:rPr dirty="0" sz="2400" spc="-10">
                <a:latin typeface="Carlito"/>
                <a:cs typeface="Carlito"/>
              </a:rPr>
              <a:t>zorunda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kalmaları.</a:t>
            </a:r>
            <a:endParaRPr sz="2400">
              <a:latin typeface="Carlito"/>
              <a:cs typeface="Carlito"/>
            </a:endParaRPr>
          </a:p>
          <a:p>
            <a:pPr marL="327025" marR="5080" indent="-314325">
              <a:lnSpc>
                <a:spcPts val="2850"/>
              </a:lnSpc>
              <a:spcBef>
                <a:spcPts val="750"/>
              </a:spcBef>
              <a:buFont typeface="Noto Sans Symbols"/>
              <a:buChar char="•"/>
              <a:tabLst>
                <a:tab pos="326390" algn="l"/>
                <a:tab pos="327025" algn="l"/>
              </a:tabLst>
            </a:pPr>
            <a:r>
              <a:rPr dirty="0" sz="2400" spc="-15" b="1">
                <a:solidFill>
                  <a:srgbClr val="50DCEF"/>
                </a:solidFill>
                <a:latin typeface="Carlito"/>
                <a:cs typeface="Carlito"/>
              </a:rPr>
              <a:t>Aksayan tedavi </a:t>
            </a:r>
            <a:r>
              <a:rPr dirty="0" sz="2400" spc="-5" b="1">
                <a:solidFill>
                  <a:srgbClr val="50DCEF"/>
                </a:solidFill>
                <a:latin typeface="Carlito"/>
                <a:cs typeface="Carlito"/>
              </a:rPr>
              <a:t>süreci; </a:t>
            </a:r>
            <a:r>
              <a:rPr dirty="0" sz="2400" spc="-10">
                <a:latin typeface="Carlito"/>
                <a:cs typeface="Carlito"/>
              </a:rPr>
              <a:t>Düzenli </a:t>
            </a:r>
            <a:r>
              <a:rPr dirty="0" sz="2400" spc="-15">
                <a:latin typeface="Carlito"/>
                <a:cs typeface="Carlito"/>
              </a:rPr>
              <a:t>tedavi gören </a:t>
            </a:r>
            <a:r>
              <a:rPr dirty="0" sz="2400" spc="-10">
                <a:latin typeface="Carlito"/>
                <a:cs typeface="Carlito"/>
              </a:rPr>
              <a:t>bireylerin  </a:t>
            </a:r>
            <a:r>
              <a:rPr dirty="0" sz="2400" spc="-15">
                <a:latin typeface="Carlito"/>
                <a:cs typeface="Carlito"/>
              </a:rPr>
              <a:t>tedavi </a:t>
            </a:r>
            <a:r>
              <a:rPr dirty="0" sz="2400" spc="-5">
                <a:latin typeface="Carlito"/>
                <a:cs typeface="Carlito"/>
              </a:rPr>
              <a:t>süreçlerindeki aksamalardan </a:t>
            </a:r>
            <a:r>
              <a:rPr dirty="0" sz="2400" spc="-10">
                <a:latin typeface="Carlito"/>
                <a:cs typeface="Carlito"/>
              </a:rPr>
              <a:t>kaynaklanan </a:t>
            </a:r>
            <a:r>
              <a:rPr dirty="0" sz="2400">
                <a:latin typeface="Carlito"/>
                <a:cs typeface="Carlito"/>
              </a:rPr>
              <a:t>sorunların  </a:t>
            </a:r>
            <a:r>
              <a:rPr dirty="0" sz="2400" spc="-20">
                <a:latin typeface="Carlito"/>
                <a:cs typeface="Carlito"/>
              </a:rPr>
              <a:t>ortaya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çıkması,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6828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Covid-19 </a:t>
            </a:r>
            <a:r>
              <a:rPr dirty="0" sz="2800" spc="-5"/>
              <a:t>salgın hastalı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ının</a:t>
            </a:r>
            <a:r>
              <a:rPr dirty="0" sz="2800" spc="-55"/>
              <a:t> </a:t>
            </a:r>
            <a:r>
              <a:rPr dirty="0" sz="2800" spc="-5"/>
              <a:t>etkileri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327" y="2179446"/>
            <a:ext cx="7592695" cy="388302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just" marL="343535" indent="-33147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44170" algn="l"/>
              </a:tabLst>
            </a:pPr>
            <a:r>
              <a:rPr dirty="0" sz="2200" spc="-15" b="1">
                <a:solidFill>
                  <a:srgbClr val="50DCEF"/>
                </a:solidFill>
                <a:latin typeface="Carlito"/>
                <a:cs typeface="Carlito"/>
              </a:rPr>
              <a:t>Kayıp/yas;</a:t>
            </a:r>
            <a:endParaRPr sz="2200">
              <a:latin typeface="Carlito"/>
              <a:cs typeface="Carlito"/>
            </a:endParaRPr>
          </a:p>
          <a:p>
            <a:pPr algn="just" lvl="1" marL="686435" marR="5080" indent="-331470">
              <a:lnSpc>
                <a:spcPts val="2630"/>
              </a:lnSpc>
              <a:spcBef>
                <a:spcPts val="455"/>
              </a:spcBef>
              <a:buFont typeface="Arial"/>
              <a:buChar char="•"/>
              <a:tabLst>
                <a:tab pos="687070" algn="l"/>
              </a:tabLst>
            </a:pPr>
            <a:r>
              <a:rPr dirty="0" sz="2200">
                <a:latin typeface="Carlito"/>
                <a:cs typeface="Carlito"/>
              </a:rPr>
              <a:t>Salgın </a:t>
            </a:r>
            <a:r>
              <a:rPr dirty="0" sz="2200" spc="-10">
                <a:latin typeface="Carlito"/>
                <a:cs typeface="Carlito"/>
              </a:rPr>
              <a:t>hastalı</a:t>
            </a:r>
            <a:r>
              <a:rPr dirty="0" sz="2200" spc="-10">
                <a:latin typeface="RobotoRegular"/>
                <a:cs typeface="RobotoRegular"/>
              </a:rPr>
              <a:t>ğ</a:t>
            </a:r>
            <a:r>
              <a:rPr dirty="0" sz="2200" spc="-10">
                <a:latin typeface="Carlito"/>
                <a:cs typeface="Carlito"/>
              </a:rPr>
              <a:t>a </a:t>
            </a:r>
            <a:r>
              <a:rPr dirty="0" sz="2200">
                <a:latin typeface="Carlito"/>
                <a:cs typeface="Carlito"/>
              </a:rPr>
              <a:t>ba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lı </a:t>
            </a:r>
            <a:r>
              <a:rPr dirty="0" sz="2200" spc="-5">
                <a:latin typeface="Carlito"/>
                <a:cs typeface="Carlito"/>
              </a:rPr>
              <a:t>ya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anan </a:t>
            </a:r>
            <a:r>
              <a:rPr dirty="0" sz="2200" spc="-15">
                <a:latin typeface="Carlito"/>
                <a:cs typeface="Carlito"/>
              </a:rPr>
              <a:t>kayıplar </a:t>
            </a:r>
            <a:r>
              <a:rPr dirty="0" sz="2200">
                <a:latin typeface="Carlito"/>
                <a:cs typeface="Carlito"/>
              </a:rPr>
              <a:t>(bir </a:t>
            </a:r>
            <a:r>
              <a:rPr dirty="0" sz="2200" spc="-10">
                <a:latin typeface="Carlito"/>
                <a:cs typeface="Carlito"/>
              </a:rPr>
              <a:t>yakının </a:t>
            </a:r>
            <a:r>
              <a:rPr dirty="0" sz="2200">
                <a:latin typeface="Carlito"/>
                <a:cs typeface="Carlito"/>
              </a:rPr>
              <a:t>ölümü, i</a:t>
            </a:r>
            <a:r>
              <a:rPr dirty="0" sz="2200">
                <a:latin typeface="RobotoRegular"/>
                <a:cs typeface="RobotoRegular"/>
              </a:rPr>
              <a:t>ş  </a:t>
            </a:r>
            <a:r>
              <a:rPr dirty="0" sz="2200" spc="-15">
                <a:latin typeface="Carlito"/>
                <a:cs typeface="Carlito"/>
              </a:rPr>
              <a:t>kaybı, </a:t>
            </a:r>
            <a:r>
              <a:rPr dirty="0" sz="2200" spc="-5">
                <a:latin typeface="Carlito"/>
                <a:cs typeface="Carlito"/>
              </a:rPr>
              <a:t>gelir </a:t>
            </a:r>
            <a:r>
              <a:rPr dirty="0" sz="2200" spc="-15">
                <a:latin typeface="Carlito"/>
                <a:cs typeface="Carlito"/>
              </a:rPr>
              <a:t>kaybı, </a:t>
            </a:r>
            <a:r>
              <a:rPr dirty="0" sz="2200" spc="-5">
                <a:latin typeface="Carlito"/>
                <a:cs typeface="Carlito"/>
              </a:rPr>
              <a:t>ili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ki </a:t>
            </a:r>
            <a:r>
              <a:rPr dirty="0" sz="2200" spc="-15">
                <a:latin typeface="Carlito"/>
                <a:cs typeface="Carlito"/>
              </a:rPr>
              <a:t>kaybı</a:t>
            </a:r>
            <a:r>
              <a:rPr dirty="0" sz="2200" spc="-15">
                <a:latin typeface="RobotoRegular"/>
                <a:cs typeface="RobotoRegular"/>
              </a:rPr>
              <a:t>…</a:t>
            </a:r>
            <a:r>
              <a:rPr dirty="0" sz="2200" spc="-15">
                <a:latin typeface="Carlito"/>
                <a:cs typeface="Carlito"/>
              </a:rPr>
              <a:t>) ve </a:t>
            </a:r>
            <a:r>
              <a:rPr dirty="0" sz="2200">
                <a:latin typeface="Carlito"/>
                <a:cs typeface="Carlito"/>
              </a:rPr>
              <a:t>buna ba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lı </a:t>
            </a:r>
            <a:r>
              <a:rPr dirty="0" sz="2200" spc="-20">
                <a:latin typeface="Carlito"/>
                <a:cs typeface="Carlito"/>
              </a:rPr>
              <a:t>ortaya </a:t>
            </a:r>
            <a:r>
              <a:rPr dirty="0" sz="2200" spc="-10">
                <a:latin typeface="Carlito"/>
                <a:cs typeface="Carlito"/>
              </a:rPr>
              <a:t>çıkan </a:t>
            </a:r>
            <a:r>
              <a:rPr dirty="0" sz="2200" spc="-15">
                <a:latin typeface="Carlito"/>
                <a:cs typeface="Carlito"/>
              </a:rPr>
              <a:t>yas  </a:t>
            </a:r>
            <a:r>
              <a:rPr dirty="0" sz="2200">
                <a:latin typeface="Carlito"/>
                <a:cs typeface="Carlito"/>
              </a:rPr>
              <a:t>durumları.</a:t>
            </a:r>
            <a:endParaRPr sz="2200">
              <a:latin typeface="Carlito"/>
              <a:cs typeface="Carlito"/>
            </a:endParaRPr>
          </a:p>
          <a:p>
            <a:pPr lvl="1" marL="686435" marR="56515" indent="-331470">
              <a:lnSpc>
                <a:spcPts val="2620"/>
              </a:lnSpc>
              <a:spcBef>
                <a:spcPts val="370"/>
              </a:spcBef>
              <a:buFont typeface="Arial"/>
              <a:buChar char="•"/>
              <a:tabLst>
                <a:tab pos="686435" algn="l"/>
                <a:tab pos="687070" algn="l"/>
              </a:tabLst>
            </a:pPr>
            <a:r>
              <a:rPr dirty="0" sz="2200" spc="-20">
                <a:latin typeface="Carlito"/>
                <a:cs typeface="Carlito"/>
              </a:rPr>
              <a:t>Kayıp </a:t>
            </a:r>
            <a:r>
              <a:rPr dirty="0" sz="2200" spc="-15">
                <a:latin typeface="Carlito"/>
                <a:cs typeface="Carlito"/>
              </a:rPr>
              <a:t>ve </a:t>
            </a:r>
            <a:r>
              <a:rPr dirty="0" sz="2200" spc="-5">
                <a:latin typeface="Carlito"/>
                <a:cs typeface="Carlito"/>
              </a:rPr>
              <a:t>de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ikliklerden </a:t>
            </a:r>
            <a:r>
              <a:rPr dirty="0" sz="2200" spc="-10">
                <a:latin typeface="Carlito"/>
                <a:cs typeface="Carlito"/>
              </a:rPr>
              <a:t>kaynaklanan </a:t>
            </a:r>
            <a:r>
              <a:rPr dirty="0" sz="2200" spc="-15">
                <a:latin typeface="Carlito"/>
                <a:cs typeface="Carlito"/>
              </a:rPr>
              <a:t>yas </a:t>
            </a:r>
            <a:r>
              <a:rPr dirty="0" sz="2200" spc="-10">
                <a:latin typeface="Carlito"/>
                <a:cs typeface="Carlito"/>
              </a:rPr>
              <a:t>süreci </a:t>
            </a:r>
            <a:r>
              <a:rPr dirty="0" sz="2200" spc="-5">
                <a:latin typeface="Carlito"/>
                <a:cs typeface="Carlito"/>
              </a:rPr>
              <a:t>birtakım  duygusal, </a:t>
            </a:r>
            <a:r>
              <a:rPr dirty="0" sz="2200" spc="-10">
                <a:latin typeface="Carlito"/>
                <a:cs typeface="Carlito"/>
              </a:rPr>
              <a:t>davranı</a:t>
            </a:r>
            <a:r>
              <a:rPr dirty="0" sz="2200" spc="-10">
                <a:latin typeface="RobotoRegular"/>
                <a:cs typeface="RobotoRegular"/>
              </a:rPr>
              <a:t>ş</a:t>
            </a:r>
            <a:r>
              <a:rPr dirty="0" sz="2200" spc="-10">
                <a:latin typeface="Carlito"/>
                <a:cs typeface="Carlito"/>
              </a:rPr>
              <a:t>sal, </a:t>
            </a:r>
            <a:r>
              <a:rPr dirty="0" sz="2200" spc="-5">
                <a:latin typeface="Carlito"/>
                <a:cs typeface="Carlito"/>
              </a:rPr>
              <a:t>zihinsel tepkileri beraberinde  </a:t>
            </a:r>
            <a:r>
              <a:rPr dirty="0" sz="2200" spc="-25">
                <a:latin typeface="Carlito"/>
                <a:cs typeface="Carlito"/>
              </a:rPr>
              <a:t>getirmektedir. </a:t>
            </a:r>
            <a:r>
              <a:rPr dirty="0" sz="2200" spc="-10">
                <a:latin typeface="Carlito"/>
                <a:cs typeface="Carlito"/>
              </a:rPr>
              <a:t>Zorlu ya</a:t>
            </a:r>
            <a:r>
              <a:rPr dirty="0" sz="2200" spc="-10">
                <a:latin typeface="RobotoRegular"/>
                <a:cs typeface="RobotoRegular"/>
              </a:rPr>
              <a:t>ş</a:t>
            </a:r>
            <a:r>
              <a:rPr dirty="0" sz="2200" spc="-10">
                <a:latin typeface="Carlito"/>
                <a:cs typeface="Carlito"/>
              </a:rPr>
              <a:t>am olayına </a:t>
            </a:r>
            <a:r>
              <a:rPr dirty="0" sz="2200" spc="-5">
                <a:latin typeface="Carlito"/>
                <a:cs typeface="Carlito"/>
              </a:rPr>
              <a:t>verilen </a:t>
            </a:r>
            <a:r>
              <a:rPr dirty="0" sz="2200" spc="-10">
                <a:latin typeface="Carlito"/>
                <a:cs typeface="Carlito"/>
              </a:rPr>
              <a:t>tepkilerde </a:t>
            </a:r>
            <a:r>
              <a:rPr dirty="0" sz="2200">
                <a:latin typeface="Carlito"/>
                <a:cs typeface="Carlito"/>
              </a:rPr>
              <a:t>oldu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  gibi </a:t>
            </a:r>
            <a:r>
              <a:rPr dirty="0" sz="2200" spc="-20">
                <a:latin typeface="Carlito"/>
                <a:cs typeface="Carlito"/>
              </a:rPr>
              <a:t>kayıp </a:t>
            </a:r>
            <a:r>
              <a:rPr dirty="0" sz="2200" spc="-10">
                <a:latin typeface="Carlito"/>
                <a:cs typeface="Carlito"/>
              </a:rPr>
              <a:t>sonrası gösterilen </a:t>
            </a:r>
            <a:r>
              <a:rPr dirty="0" sz="2200" spc="-15">
                <a:latin typeface="Carlito"/>
                <a:cs typeface="Carlito"/>
              </a:rPr>
              <a:t>yas </a:t>
            </a:r>
            <a:r>
              <a:rPr dirty="0" sz="2200" spc="-5">
                <a:latin typeface="Carlito"/>
                <a:cs typeface="Carlito"/>
              </a:rPr>
              <a:t>tepkileri </a:t>
            </a:r>
            <a:r>
              <a:rPr dirty="0" sz="2200">
                <a:latin typeface="Carlito"/>
                <a:cs typeface="Carlito"/>
              </a:rPr>
              <a:t>de </a:t>
            </a:r>
            <a:r>
              <a:rPr dirty="0" sz="2200" spc="-5">
                <a:latin typeface="Carlito"/>
                <a:cs typeface="Carlito"/>
              </a:rPr>
              <a:t>ki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iden </a:t>
            </a:r>
            <a:r>
              <a:rPr dirty="0" sz="2200" spc="-10">
                <a:latin typeface="Carlito"/>
                <a:cs typeface="Carlito"/>
              </a:rPr>
              <a:t>ki</a:t>
            </a:r>
            <a:r>
              <a:rPr dirty="0" sz="2200" spc="-10">
                <a:latin typeface="RobotoRegular"/>
                <a:cs typeface="RobotoRegular"/>
              </a:rPr>
              <a:t>ş</a:t>
            </a:r>
            <a:r>
              <a:rPr dirty="0" sz="2200" spc="-10">
                <a:latin typeface="Carlito"/>
                <a:cs typeface="Carlito"/>
              </a:rPr>
              <a:t>iye  farklılık</a:t>
            </a:r>
            <a:r>
              <a:rPr dirty="0" sz="2200" spc="-70">
                <a:latin typeface="Carlito"/>
                <a:cs typeface="Carlito"/>
              </a:rPr>
              <a:t> </a:t>
            </a:r>
            <a:r>
              <a:rPr dirty="0" sz="2200" spc="-30">
                <a:latin typeface="Carlito"/>
                <a:cs typeface="Carlito"/>
              </a:rPr>
              <a:t>gösterebilir.</a:t>
            </a:r>
            <a:endParaRPr sz="2200">
              <a:latin typeface="Carlito"/>
              <a:cs typeface="Carlito"/>
            </a:endParaRPr>
          </a:p>
          <a:p>
            <a:pPr lvl="1" marL="686435" marR="6350" indent="-331470">
              <a:lnSpc>
                <a:spcPts val="2630"/>
              </a:lnSpc>
              <a:spcBef>
                <a:spcPts val="390"/>
              </a:spcBef>
              <a:buFont typeface="Arial"/>
              <a:buChar char="•"/>
              <a:tabLst>
                <a:tab pos="686435" algn="l"/>
                <a:tab pos="687070" algn="l"/>
              </a:tabLst>
            </a:pPr>
            <a:r>
              <a:rPr dirty="0" sz="2200" spc="-20">
                <a:latin typeface="Carlito"/>
                <a:cs typeface="Carlito"/>
              </a:rPr>
              <a:t>Kayıp </a:t>
            </a:r>
            <a:r>
              <a:rPr dirty="0" sz="2200" spc="-10">
                <a:latin typeface="Carlito"/>
                <a:cs typeface="Carlito"/>
              </a:rPr>
              <a:t>sonrası </a:t>
            </a:r>
            <a:r>
              <a:rPr dirty="0" sz="2200" spc="-5">
                <a:latin typeface="Carlito"/>
                <a:cs typeface="Carlito"/>
              </a:rPr>
              <a:t>ritüellerin </a:t>
            </a:r>
            <a:r>
              <a:rPr dirty="0" sz="2200" spc="-10">
                <a:latin typeface="Carlito"/>
                <a:cs typeface="Carlito"/>
              </a:rPr>
              <a:t>(cenaze </a:t>
            </a:r>
            <a:r>
              <a:rPr dirty="0" sz="2200" spc="-5">
                <a:latin typeface="Carlito"/>
                <a:cs typeface="Carlito"/>
              </a:rPr>
              <a:t>defin 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lemleri, </a:t>
            </a:r>
            <a:r>
              <a:rPr dirty="0" sz="2200" spc="-10">
                <a:latin typeface="Carlito"/>
                <a:cs typeface="Carlito"/>
              </a:rPr>
              <a:t>taziye, </a:t>
            </a:r>
            <a:r>
              <a:rPr dirty="0" sz="2200" spc="-15">
                <a:latin typeface="Carlito"/>
                <a:cs typeface="Carlito"/>
              </a:rPr>
              <a:t>sosyal  </a:t>
            </a:r>
            <a:r>
              <a:rPr dirty="0" sz="2200" spc="-10">
                <a:latin typeface="Carlito"/>
                <a:cs typeface="Carlito"/>
              </a:rPr>
              <a:t>destek) farklılık göstermesi </a:t>
            </a:r>
            <a:r>
              <a:rPr dirty="0" sz="2200" spc="-15">
                <a:latin typeface="Carlito"/>
                <a:cs typeface="Carlito"/>
              </a:rPr>
              <a:t>yas </a:t>
            </a:r>
            <a:r>
              <a:rPr dirty="0" sz="2200" spc="-5">
                <a:latin typeface="Carlito"/>
                <a:cs typeface="Carlito"/>
              </a:rPr>
              <a:t>sürecini</a:t>
            </a:r>
            <a:r>
              <a:rPr dirty="0" sz="2200" spc="-20">
                <a:latin typeface="Carlito"/>
                <a:cs typeface="Carlito"/>
              </a:rPr>
              <a:t> etkilemektedir.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62007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 b="0">
                <a:latin typeface="Roboto"/>
                <a:cs typeface="Roboto"/>
              </a:rPr>
              <a:t>İ</a:t>
            </a:r>
            <a:r>
              <a:rPr dirty="0" sz="2800" spc="-10"/>
              <a:t>nanç </a:t>
            </a:r>
            <a:r>
              <a:rPr dirty="0" sz="2800" spc="-5"/>
              <a:t>Sistemindeki</a:t>
            </a:r>
            <a:r>
              <a:rPr dirty="0" sz="2800" spc="-30"/>
              <a:t> </a:t>
            </a:r>
            <a:r>
              <a:rPr dirty="0" sz="2800" spc="-5"/>
              <a:t>De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i</a:t>
            </a:r>
            <a:r>
              <a:rPr dirty="0" sz="2800" spc="-5" b="0">
                <a:latin typeface="Roboto"/>
                <a:cs typeface="Roboto"/>
              </a:rPr>
              <a:t>ş</a:t>
            </a:r>
            <a:r>
              <a:rPr dirty="0" sz="2800" spc="-5"/>
              <a:t>iklikler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942" y="2112157"/>
            <a:ext cx="311594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-20" b="1">
                <a:latin typeface="Carlito"/>
                <a:cs typeface="Carlito"/>
              </a:rPr>
              <a:t>Ya</a:t>
            </a:r>
            <a:r>
              <a:rPr dirty="0" sz="1800" spc="-20" b="0">
                <a:latin typeface="Roboto"/>
                <a:cs typeface="Roboto"/>
              </a:rPr>
              <a:t>ş</a:t>
            </a:r>
            <a:r>
              <a:rPr dirty="0" sz="1800" spc="-20" b="1">
                <a:latin typeface="Carlito"/>
                <a:cs typeface="Carlito"/>
              </a:rPr>
              <a:t>am </a:t>
            </a:r>
            <a:r>
              <a:rPr dirty="0" sz="1800" spc="-5" b="0">
                <a:latin typeface="Roboto"/>
                <a:cs typeface="Roboto"/>
              </a:rPr>
              <a:t>İ</a:t>
            </a:r>
            <a:r>
              <a:rPr dirty="0" sz="1800" spc="-5" b="1">
                <a:latin typeface="Carlito"/>
                <a:cs typeface="Carlito"/>
              </a:rPr>
              <a:t>çin </a:t>
            </a:r>
            <a:r>
              <a:rPr dirty="0" sz="1800" b="1">
                <a:latin typeface="Carlito"/>
                <a:cs typeface="Carlito"/>
              </a:rPr>
              <a:t>Gerekli Olan</a:t>
            </a:r>
            <a:r>
              <a:rPr dirty="0" sz="1800" spc="-45" b="1">
                <a:latin typeface="Carlito"/>
                <a:cs typeface="Carlito"/>
              </a:rPr>
              <a:t> </a:t>
            </a:r>
            <a:r>
              <a:rPr dirty="0" sz="1800" b="0">
                <a:latin typeface="Roboto"/>
                <a:cs typeface="Roboto"/>
              </a:rPr>
              <a:t>İ</a:t>
            </a:r>
            <a:r>
              <a:rPr dirty="0" sz="1800" b="1">
                <a:latin typeface="Carlito"/>
                <a:cs typeface="Carlito"/>
              </a:rPr>
              <a:t>nançlar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25" y="3048783"/>
            <a:ext cx="3544570" cy="17494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5">
                <a:latin typeface="Carlito"/>
                <a:cs typeface="Carlito"/>
              </a:rPr>
              <a:t>Dünya</a:t>
            </a:r>
            <a:r>
              <a:rPr dirty="0" sz="1900" spc="-75">
                <a:latin typeface="Carlito"/>
                <a:cs typeface="Carlito"/>
              </a:rPr>
              <a:t> </a:t>
            </a:r>
            <a:r>
              <a:rPr dirty="0" sz="1900" spc="-15">
                <a:latin typeface="Carlito"/>
                <a:cs typeface="Carlito"/>
              </a:rPr>
              <a:t>adildir.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15">
                <a:latin typeface="Carlito"/>
                <a:cs typeface="Carlito"/>
              </a:rPr>
              <a:t>Ben</a:t>
            </a:r>
            <a:r>
              <a:rPr dirty="0" sz="1900" spc="-80">
                <a:latin typeface="Carlito"/>
                <a:cs typeface="Carlito"/>
              </a:rPr>
              <a:t> </a:t>
            </a:r>
            <a:r>
              <a:rPr dirty="0" sz="1900" spc="15">
                <a:latin typeface="Carlito"/>
                <a:cs typeface="Carlito"/>
              </a:rPr>
              <a:t>de</a:t>
            </a:r>
            <a:r>
              <a:rPr dirty="0" sz="1900" spc="15">
                <a:latin typeface="RobotoRegular"/>
                <a:cs typeface="RobotoRegular"/>
              </a:rPr>
              <a:t>ğ</a:t>
            </a:r>
            <a:r>
              <a:rPr dirty="0" sz="1900" spc="15">
                <a:latin typeface="Carlito"/>
                <a:cs typeface="Carlito"/>
              </a:rPr>
              <a:t>erliyim.</a:t>
            </a:r>
            <a:endParaRPr sz="1900">
              <a:latin typeface="Carlito"/>
              <a:cs typeface="Carlito"/>
            </a:endParaRPr>
          </a:p>
          <a:p>
            <a:pPr marL="12700" marR="5080">
              <a:lnSpc>
                <a:spcPct val="164500"/>
              </a:lnSpc>
            </a:pPr>
            <a:r>
              <a:rPr dirty="0" sz="1900" spc="5">
                <a:latin typeface="Carlito"/>
                <a:cs typeface="Carlito"/>
              </a:rPr>
              <a:t>Kötü olaylar </a:t>
            </a:r>
            <a:r>
              <a:rPr dirty="0" sz="1900" spc="15">
                <a:latin typeface="Carlito"/>
                <a:cs typeface="Carlito"/>
              </a:rPr>
              <a:t>benim ba</a:t>
            </a:r>
            <a:r>
              <a:rPr dirty="0" sz="1900" spc="15">
                <a:latin typeface="RobotoRegular"/>
                <a:cs typeface="RobotoRegular"/>
              </a:rPr>
              <a:t>ş</a:t>
            </a:r>
            <a:r>
              <a:rPr dirty="0" sz="1900" spc="15">
                <a:latin typeface="Carlito"/>
                <a:cs typeface="Carlito"/>
              </a:rPr>
              <a:t>ıma </a:t>
            </a:r>
            <a:r>
              <a:rPr dirty="0" sz="1900" spc="10">
                <a:latin typeface="Carlito"/>
                <a:cs typeface="Carlito"/>
              </a:rPr>
              <a:t>gelmez.  </a:t>
            </a:r>
            <a:r>
              <a:rPr dirty="0" sz="1900" spc="5">
                <a:latin typeface="Carlito"/>
                <a:cs typeface="Carlito"/>
              </a:rPr>
              <a:t>Evim </a:t>
            </a:r>
            <a:r>
              <a:rPr dirty="0" sz="1900" spc="15">
                <a:latin typeface="Carlito"/>
                <a:cs typeface="Carlito"/>
              </a:rPr>
              <a:t>en </a:t>
            </a:r>
            <a:r>
              <a:rPr dirty="0" sz="1900" spc="10">
                <a:latin typeface="Carlito"/>
                <a:cs typeface="Carlito"/>
              </a:rPr>
              <a:t>güvenli </a:t>
            </a:r>
            <a:r>
              <a:rPr dirty="0" sz="1900" spc="-25">
                <a:latin typeface="Carlito"/>
                <a:cs typeface="Carlito"/>
              </a:rPr>
              <a:t>yerdir.</a:t>
            </a:r>
            <a:r>
              <a:rPr dirty="0" sz="1900" spc="-70">
                <a:latin typeface="Carlito"/>
                <a:cs typeface="Carlito"/>
              </a:rPr>
              <a:t> </a:t>
            </a:r>
            <a:r>
              <a:rPr dirty="0" sz="1900" spc="10">
                <a:latin typeface="Carlito"/>
                <a:cs typeface="Carlito"/>
              </a:rPr>
              <a:t>(çocuklarda)</a:t>
            </a:r>
            <a:endParaRPr sz="19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793" y="2572526"/>
            <a:ext cx="2726690" cy="31781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07340" algn="l"/>
              </a:tabLst>
            </a:pPr>
            <a:r>
              <a:rPr dirty="0" sz="1900" spc="5">
                <a:latin typeface="Noto Sans Symbols"/>
                <a:cs typeface="Noto Sans Symbols"/>
              </a:rPr>
              <a:t>∙	</a:t>
            </a:r>
            <a:r>
              <a:rPr dirty="0" sz="1900" spc="5">
                <a:latin typeface="Carlito"/>
                <a:cs typeface="Carlito"/>
              </a:rPr>
              <a:t>Dünya </a:t>
            </a:r>
            <a:r>
              <a:rPr dirty="0" sz="1900" spc="10">
                <a:latin typeface="Carlito"/>
                <a:cs typeface="Carlito"/>
              </a:rPr>
              <a:t>güvenli bir</a:t>
            </a:r>
            <a:r>
              <a:rPr dirty="0" sz="1900" spc="-65">
                <a:latin typeface="Carlito"/>
                <a:cs typeface="Carlito"/>
              </a:rPr>
              <a:t> </a:t>
            </a:r>
            <a:r>
              <a:rPr dirty="0" sz="1900" spc="-25">
                <a:latin typeface="Carlito"/>
                <a:cs typeface="Carlito"/>
              </a:rPr>
              <a:t>yerdir.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900" spc="5">
                <a:latin typeface="Noto Sans Symbols"/>
                <a:cs typeface="Noto Sans Symbols"/>
              </a:rPr>
              <a:t>∙</a:t>
            </a:r>
            <a:endParaRPr sz="1900">
              <a:latin typeface="Noto Sans Symbols"/>
              <a:cs typeface="Noto Sans Symbol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2625" y="4953783"/>
            <a:ext cx="4146550" cy="11779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15">
                <a:latin typeface="Carlito"/>
                <a:cs typeface="Carlito"/>
              </a:rPr>
              <a:t>Benimle </a:t>
            </a:r>
            <a:r>
              <a:rPr dirty="0" sz="1900">
                <a:latin typeface="Carlito"/>
                <a:cs typeface="Carlito"/>
              </a:rPr>
              <a:t>ilgilenecekler.</a:t>
            </a:r>
            <a:r>
              <a:rPr dirty="0" sz="1900" spc="-85">
                <a:latin typeface="Carlito"/>
                <a:cs typeface="Carlito"/>
              </a:rPr>
              <a:t> </a:t>
            </a:r>
            <a:r>
              <a:rPr dirty="0" sz="1900" spc="10">
                <a:latin typeface="Carlito"/>
                <a:cs typeface="Carlito"/>
              </a:rPr>
              <a:t>(çocuklarda)</a:t>
            </a:r>
            <a:endParaRPr sz="1900">
              <a:latin typeface="Carlito"/>
              <a:cs typeface="Carlito"/>
            </a:endParaRPr>
          </a:p>
          <a:p>
            <a:pPr marL="12700" marR="5080">
              <a:lnSpc>
                <a:spcPct val="131600"/>
              </a:lnSpc>
              <a:spcBef>
                <a:spcPts val="750"/>
              </a:spcBef>
            </a:pPr>
            <a:r>
              <a:rPr dirty="0" sz="1900" spc="15">
                <a:latin typeface="Carlito"/>
                <a:cs typeface="Carlito"/>
              </a:rPr>
              <a:t>Bana </a:t>
            </a:r>
            <a:r>
              <a:rPr dirty="0" sz="1900" spc="10">
                <a:latin typeface="Carlito"/>
                <a:cs typeface="Carlito"/>
              </a:rPr>
              <a:t>bakan yeti</a:t>
            </a:r>
            <a:r>
              <a:rPr dirty="0" sz="1900" spc="10">
                <a:latin typeface="RobotoRegular"/>
                <a:cs typeface="RobotoRegular"/>
              </a:rPr>
              <a:t>ş</a:t>
            </a:r>
            <a:r>
              <a:rPr dirty="0" sz="1900" spc="10">
                <a:latin typeface="Carlito"/>
                <a:cs typeface="Carlito"/>
              </a:rPr>
              <a:t>kinler </a:t>
            </a:r>
            <a:r>
              <a:rPr dirty="0" sz="1900" spc="15">
                <a:latin typeface="Carlito"/>
                <a:cs typeface="Carlito"/>
              </a:rPr>
              <a:t>beni</a:t>
            </a:r>
            <a:r>
              <a:rPr dirty="0" sz="1900" spc="-50">
                <a:latin typeface="Carlito"/>
                <a:cs typeface="Carlito"/>
              </a:rPr>
              <a:t> </a:t>
            </a:r>
            <a:r>
              <a:rPr dirty="0" sz="1900" spc="-10">
                <a:latin typeface="Carlito"/>
                <a:cs typeface="Carlito"/>
              </a:rPr>
              <a:t>koruyacaklar.  </a:t>
            </a:r>
            <a:r>
              <a:rPr dirty="0" sz="1900" spc="10">
                <a:latin typeface="Carlito"/>
                <a:cs typeface="Carlito"/>
              </a:rPr>
              <a:t>(çocuklarda)</a:t>
            </a:r>
            <a:endParaRPr sz="19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329628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Sarsılan</a:t>
            </a:r>
            <a:r>
              <a:rPr dirty="0" sz="2800" spc="-105"/>
              <a:t> </a:t>
            </a:r>
            <a:r>
              <a:rPr dirty="0" sz="2800" spc="-5" b="0">
                <a:latin typeface="Roboto"/>
                <a:cs typeface="Roboto"/>
              </a:rPr>
              <a:t>İ</a:t>
            </a:r>
            <a:r>
              <a:rPr dirty="0" sz="2800" spc="-5"/>
              <a:t>nançlar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00" y="1964512"/>
            <a:ext cx="7421880" cy="3207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5280" marR="527050" indent="-323215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RobotoRegular"/>
                <a:cs typeface="RobotoRegular"/>
              </a:rPr>
              <a:t>İ</a:t>
            </a:r>
            <a:r>
              <a:rPr dirty="0" sz="2000">
                <a:latin typeface="Carlito"/>
                <a:cs typeface="Carlito"/>
              </a:rPr>
              <a:t>yi bir insan olmadı</a:t>
            </a:r>
            <a:r>
              <a:rPr dirty="0" sz="2000">
                <a:latin typeface="RobotoRegular"/>
                <a:cs typeface="RobotoRegular"/>
              </a:rPr>
              <a:t>ğ</a:t>
            </a:r>
            <a:r>
              <a:rPr dirty="0" sz="2000">
                <a:latin typeface="Carlito"/>
                <a:cs typeface="Carlito"/>
              </a:rPr>
              <a:t>ım için </a:t>
            </a:r>
            <a:r>
              <a:rPr dirty="0" sz="2000" spc="-10">
                <a:latin typeface="Carlito"/>
                <a:cs typeface="Carlito"/>
              </a:rPr>
              <a:t>kendimi </a:t>
            </a:r>
            <a:r>
              <a:rPr dirty="0" sz="2000" spc="-5">
                <a:latin typeface="Carlito"/>
                <a:cs typeface="Carlito"/>
              </a:rPr>
              <a:t>böyle güvencesiz </a:t>
            </a:r>
            <a:r>
              <a:rPr dirty="0" sz="2000" spc="-10">
                <a:latin typeface="Carlito"/>
                <a:cs typeface="Carlito"/>
              </a:rPr>
              <a:t>ve çaresiz  </a:t>
            </a:r>
            <a:r>
              <a:rPr dirty="0" sz="2000" spc="-5">
                <a:latin typeface="Carlito"/>
                <a:cs typeface="Carlito"/>
              </a:rPr>
              <a:t>hissetmeyi </a:t>
            </a:r>
            <a:r>
              <a:rPr dirty="0" sz="2000">
                <a:latin typeface="Carlito"/>
                <a:cs typeface="Carlito"/>
              </a:rPr>
              <a:t>hak</a:t>
            </a:r>
            <a:r>
              <a:rPr dirty="0" sz="2000" spc="-105">
                <a:latin typeface="Carlito"/>
                <a:cs typeface="Carlito"/>
              </a:rPr>
              <a:t> </a:t>
            </a:r>
            <a:r>
              <a:rPr dirty="0" sz="2000" spc="-5">
                <a:latin typeface="Carlito"/>
                <a:cs typeface="Carlito"/>
              </a:rPr>
              <a:t>ediyorum.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550">
              <a:latin typeface="Carlito"/>
              <a:cs typeface="Carlito"/>
            </a:endParaRPr>
          </a:p>
          <a:p>
            <a:pPr marL="386080" indent="-374015">
              <a:lnSpc>
                <a:spcPct val="100000"/>
              </a:lnSpc>
              <a:buFont typeface="Arial"/>
              <a:buChar char="•"/>
              <a:tabLst>
                <a:tab pos="386080" algn="l"/>
                <a:tab pos="386715" algn="l"/>
              </a:tabLst>
            </a:pPr>
            <a:r>
              <a:rPr dirty="0" sz="2000">
                <a:latin typeface="Carlito"/>
                <a:cs typeface="Carlito"/>
              </a:rPr>
              <a:t>Bu </a:t>
            </a:r>
            <a:r>
              <a:rPr dirty="0" sz="2000" spc="-20">
                <a:latin typeface="Carlito"/>
                <a:cs typeface="Carlito"/>
              </a:rPr>
              <a:t>felaket </a:t>
            </a:r>
            <a:r>
              <a:rPr dirty="0" sz="2000">
                <a:latin typeface="Carlito"/>
                <a:cs typeface="Carlito"/>
              </a:rPr>
              <a:t>benim yüzümden</a:t>
            </a:r>
            <a:r>
              <a:rPr dirty="0" sz="2000" spc="30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oldu.</a:t>
            </a:r>
            <a:endParaRPr sz="2000">
              <a:latin typeface="Carlito"/>
              <a:cs typeface="Carlito"/>
            </a:endParaRPr>
          </a:p>
          <a:p>
            <a:pPr marL="386080" indent="-374015">
              <a:lnSpc>
                <a:spcPct val="100000"/>
              </a:lnSpc>
              <a:spcBef>
                <a:spcPts val="1950"/>
              </a:spcBef>
              <a:buFont typeface="Arial"/>
              <a:buChar char="•"/>
              <a:tabLst>
                <a:tab pos="386080" algn="l"/>
                <a:tab pos="386715" algn="l"/>
              </a:tabLst>
            </a:pPr>
            <a:r>
              <a:rPr dirty="0" sz="2000">
                <a:latin typeface="Carlito"/>
                <a:cs typeface="Carlito"/>
              </a:rPr>
              <a:t>Bu bir daha </a:t>
            </a:r>
            <a:r>
              <a:rPr dirty="0" sz="2000" spc="-5">
                <a:latin typeface="Carlito"/>
                <a:cs typeface="Carlito"/>
              </a:rPr>
              <a:t>olacak </a:t>
            </a:r>
            <a:r>
              <a:rPr dirty="0" sz="2000" spc="-10">
                <a:latin typeface="Carlito"/>
                <a:cs typeface="Carlito"/>
              </a:rPr>
              <a:t>ve </a:t>
            </a:r>
            <a:r>
              <a:rPr dirty="0" sz="2000">
                <a:latin typeface="Carlito"/>
                <a:cs typeface="Carlito"/>
              </a:rPr>
              <a:t>benim elimden hiçbir </a:t>
            </a:r>
            <a:r>
              <a:rPr dirty="0" sz="2000" spc="-5">
                <a:latin typeface="RobotoRegular"/>
                <a:cs typeface="RobotoRegular"/>
              </a:rPr>
              <a:t>ş</a:t>
            </a:r>
            <a:r>
              <a:rPr dirty="0" sz="2000" spc="-5">
                <a:latin typeface="Carlito"/>
                <a:cs typeface="Carlito"/>
              </a:rPr>
              <a:t>ey</a:t>
            </a:r>
            <a:r>
              <a:rPr dirty="0" sz="2000" spc="5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gelmeyecek.</a:t>
            </a:r>
            <a:endParaRPr sz="2000">
              <a:latin typeface="Carlito"/>
              <a:cs typeface="Carlito"/>
            </a:endParaRPr>
          </a:p>
          <a:p>
            <a:pPr marL="1849755" marR="5080" indent="-1304925">
              <a:lnSpc>
                <a:spcPct val="151000"/>
              </a:lnSpc>
              <a:spcBef>
                <a:spcPts val="459"/>
              </a:spcBef>
              <a:tabLst>
                <a:tab pos="2640330" algn="l"/>
                <a:tab pos="2814955" algn="l"/>
                <a:tab pos="3719829" algn="l"/>
                <a:tab pos="6348730" algn="l"/>
              </a:tabLst>
            </a:pPr>
            <a:r>
              <a:rPr dirty="0" sz="2400" spc="-35" b="1">
                <a:solidFill>
                  <a:srgbClr val="FF0000"/>
                </a:solidFill>
                <a:latin typeface="Carlito"/>
                <a:cs typeface="Carlito"/>
              </a:rPr>
              <a:t>Z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orl</a:t>
            </a:r>
            <a:r>
              <a:rPr dirty="0" sz="2400" spc="-45" b="1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yıcı</a:t>
            </a:r>
            <a:r>
              <a:rPr dirty="0" sz="2400" spc="-55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40" b="1">
                <a:solidFill>
                  <a:srgbClr val="FF0000"/>
                </a:solidFill>
                <a:latin typeface="Carlito"/>
                <a:cs typeface="Carlito"/>
              </a:rPr>
              <a:t>y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dirty="0" sz="2400" b="0">
                <a:solidFill>
                  <a:srgbClr val="FF0000"/>
                </a:solidFill>
                <a:latin typeface="Roboto"/>
                <a:cs typeface="Roboto"/>
              </a:rPr>
              <a:t>ş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am	ol</a:t>
            </a:r>
            <a:r>
              <a:rPr dirty="0" sz="2400" spc="-45" b="1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yları	içinde</a:t>
            </a:r>
            <a:r>
              <a:rPr dirty="0" sz="2400" spc="-10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40" b="1">
                <a:solidFill>
                  <a:srgbClr val="FF0000"/>
                </a:solidFill>
                <a:latin typeface="Carlito"/>
                <a:cs typeface="Carlito"/>
              </a:rPr>
              <a:t>y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dirty="0" sz="2400" b="0">
                <a:solidFill>
                  <a:srgbClr val="FF0000"/>
                </a:solidFill>
                <a:latin typeface="Roboto"/>
                <a:cs typeface="Roboto"/>
              </a:rPr>
              <a:t>ş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adı</a:t>
            </a:r>
            <a:r>
              <a:rPr dirty="0" sz="2400" spc="-10" b="0">
                <a:solidFill>
                  <a:srgbClr val="FF0000"/>
                </a:solidFill>
                <a:latin typeface="Roboto"/>
                <a:cs typeface="Roboto"/>
              </a:rPr>
              <a:t>ğ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ımız	dü</a:t>
            </a:r>
            <a:r>
              <a:rPr dirty="0" sz="2400" spc="-45" b="1">
                <a:solidFill>
                  <a:srgbClr val="FF0000"/>
                </a:solidFill>
                <a:latin typeface="Carlito"/>
                <a:cs typeface="Carlito"/>
              </a:rPr>
              <a:t>n</a:t>
            </a:r>
            <a:r>
              <a:rPr dirty="0" sz="2400" spc="-40" b="1">
                <a:solidFill>
                  <a:srgbClr val="FF0000"/>
                </a:solidFill>
                <a:latin typeface="Carlito"/>
                <a:cs typeface="Carlito"/>
              </a:rPr>
              <a:t>y</a:t>
            </a:r>
            <a:r>
              <a:rPr dirty="0" sz="2400" spc="-45" b="1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dirty="0" sz="2400" spc="-40" b="1">
                <a:solidFill>
                  <a:srgbClr val="FF0000"/>
                </a:solidFill>
                <a:latin typeface="Carlito"/>
                <a:cs typeface="Carlito"/>
              </a:rPr>
              <a:t>y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a  ili</a:t>
            </a:r>
            <a:r>
              <a:rPr dirty="0" sz="2400" b="0">
                <a:solidFill>
                  <a:srgbClr val="FF0000"/>
                </a:solidFill>
                <a:latin typeface="Roboto"/>
                <a:cs typeface="Roboto"/>
              </a:rPr>
              <a:t>ş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kin		</a:t>
            </a:r>
            <a:r>
              <a:rPr dirty="0" sz="2400" spc="-10" b="1">
                <a:solidFill>
                  <a:srgbClr val="FF0000"/>
                </a:solidFill>
                <a:latin typeface="Carlito"/>
                <a:cs typeface="Carlito"/>
              </a:rPr>
              <a:t>temel 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inançlarımızı</a:t>
            </a:r>
            <a:r>
              <a:rPr dirty="0" sz="2400" spc="-5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35" b="1">
                <a:solidFill>
                  <a:srgbClr val="FF0000"/>
                </a:solidFill>
                <a:latin typeface="Carlito"/>
                <a:cs typeface="Carlito"/>
              </a:rPr>
              <a:t>sarsar.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701" y="2048255"/>
            <a:ext cx="7427595" cy="2225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 marR="5080" indent="-352425">
              <a:lnSpc>
                <a:spcPct val="150400"/>
              </a:lnSpc>
              <a:spcBef>
                <a:spcPts val="100"/>
              </a:spcBef>
              <a:tabLst>
                <a:tab pos="2183765" algn="l"/>
                <a:tab pos="3602990" algn="l"/>
              </a:tabLst>
            </a:pPr>
            <a:r>
              <a:rPr dirty="0" sz="3200" spc="-15"/>
              <a:t>Covid-19	</a:t>
            </a:r>
            <a:r>
              <a:rPr dirty="0" sz="3200"/>
              <a:t>Salgın </a:t>
            </a:r>
            <a:r>
              <a:rPr dirty="0" sz="3200" spc="-5"/>
              <a:t>Hastalı</a:t>
            </a:r>
            <a:r>
              <a:rPr dirty="0" sz="3200" spc="-5" b="0">
                <a:latin typeface="Roboto"/>
                <a:cs typeface="Roboto"/>
              </a:rPr>
              <a:t>ğ</a:t>
            </a:r>
            <a:r>
              <a:rPr dirty="0" sz="3200" spc="-5"/>
              <a:t>ına</a:t>
            </a:r>
            <a:r>
              <a:rPr dirty="0" sz="3200" spc="-35"/>
              <a:t> </a:t>
            </a:r>
            <a:r>
              <a:rPr dirty="0" sz="3200" spc="-5"/>
              <a:t>Ba</a:t>
            </a:r>
            <a:r>
              <a:rPr dirty="0" sz="3200" spc="-5" b="0">
                <a:latin typeface="Roboto"/>
                <a:cs typeface="Roboto"/>
              </a:rPr>
              <a:t>ğ</a:t>
            </a:r>
            <a:r>
              <a:rPr dirty="0" sz="3200" spc="-5"/>
              <a:t>lı  </a:t>
            </a:r>
            <a:r>
              <a:rPr dirty="0" sz="3200" spc="5"/>
              <a:t>Olarak </a:t>
            </a:r>
            <a:r>
              <a:rPr dirty="0" sz="3200" spc="-40"/>
              <a:t>Yeti</a:t>
            </a:r>
            <a:r>
              <a:rPr dirty="0" sz="3200" spc="-40" b="0">
                <a:latin typeface="Roboto"/>
                <a:cs typeface="Roboto"/>
              </a:rPr>
              <a:t>ş</a:t>
            </a:r>
            <a:r>
              <a:rPr dirty="0" sz="3200" spc="-40"/>
              <a:t>kin </a:t>
            </a:r>
            <a:r>
              <a:rPr dirty="0" sz="3200" spc="-45"/>
              <a:t>ve </a:t>
            </a:r>
            <a:r>
              <a:rPr dirty="0" sz="3200" spc="5"/>
              <a:t>Çocuklarda  Görülebilecek	</a:t>
            </a:r>
            <a:r>
              <a:rPr dirty="0" sz="3200" spc="-10"/>
              <a:t>Ruhsal</a:t>
            </a:r>
            <a:r>
              <a:rPr dirty="0" sz="3200" spc="-50"/>
              <a:t> </a:t>
            </a:r>
            <a:r>
              <a:rPr dirty="0" sz="3200" spc="-25"/>
              <a:t>Tepkiler</a:t>
            </a:r>
            <a:endParaRPr sz="32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44" y="1148296"/>
            <a:ext cx="6824345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20"/>
              <a:t>Yeti</a:t>
            </a:r>
            <a:r>
              <a:rPr dirty="0" sz="2800" spc="-20" b="0">
                <a:latin typeface="Roboto"/>
                <a:cs typeface="Roboto"/>
              </a:rPr>
              <a:t>ş</a:t>
            </a:r>
            <a:r>
              <a:rPr dirty="0" sz="2800" spc="-20"/>
              <a:t>kinlerde </a:t>
            </a:r>
            <a:r>
              <a:rPr dirty="0" sz="2800"/>
              <a:t>Görülebilecek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811" y="2074418"/>
            <a:ext cx="7525384" cy="38354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Sürekli </a:t>
            </a:r>
            <a:r>
              <a:rPr dirty="0" sz="2400" spc="-10">
                <a:latin typeface="Carlito"/>
                <a:cs typeface="Carlito"/>
              </a:rPr>
              <a:t>tedirgin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panik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Kendini </a:t>
            </a:r>
            <a:r>
              <a:rPr dirty="0" sz="2400" spc="-5">
                <a:latin typeface="Carlito"/>
                <a:cs typeface="Carlito"/>
              </a:rPr>
              <a:t>güvende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hissetmeme</a:t>
            </a:r>
            <a:endParaRPr sz="2400">
              <a:latin typeface="Carlito"/>
              <a:cs typeface="Carlito"/>
            </a:endParaRPr>
          </a:p>
          <a:p>
            <a:pPr marL="431800" indent="-4191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dirty="0" sz="2400" spc="-10">
                <a:latin typeface="Carlito"/>
                <a:cs typeface="Carlito"/>
              </a:rPr>
              <a:t>Kendini de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ersiz</a:t>
            </a:r>
            <a:r>
              <a:rPr dirty="0" sz="2400" spc="-9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hissetme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Öfke, </a:t>
            </a:r>
            <a:r>
              <a:rPr dirty="0" sz="2400" spc="-10">
                <a:latin typeface="Carlito"/>
                <a:cs typeface="Carlito"/>
              </a:rPr>
              <a:t>gerginlik, </a:t>
            </a:r>
            <a:r>
              <a:rPr dirty="0" sz="2400">
                <a:latin typeface="Carlito"/>
                <a:cs typeface="Carlito"/>
              </a:rPr>
              <a:t>sinirlilik,</a:t>
            </a:r>
            <a:r>
              <a:rPr dirty="0" sz="2400" spc="-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huzursuzluk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ts val="233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Kendine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5">
                <a:latin typeface="Carlito"/>
                <a:cs typeface="Carlito"/>
              </a:rPr>
              <a:t>sevdiklerine yönelik </a:t>
            </a:r>
            <a:r>
              <a:rPr dirty="0" sz="2400">
                <a:latin typeface="Carlito"/>
                <a:cs typeface="Carlito"/>
              </a:rPr>
              <a:t>çe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itli endi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e, </a:t>
            </a:r>
            <a:r>
              <a:rPr dirty="0" sz="2400" spc="-25">
                <a:latin typeface="Carlito"/>
                <a:cs typeface="Carlito"/>
              </a:rPr>
              <a:t>korku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 spc="-20">
                <a:latin typeface="Carlito"/>
                <a:cs typeface="Carlito"/>
              </a:rPr>
              <a:t>kaygılar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Sürekli üzgün</a:t>
            </a:r>
            <a:r>
              <a:rPr dirty="0" sz="2400" spc="-8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ırı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umursamazlık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Umutsuzluk, </a:t>
            </a:r>
            <a:r>
              <a:rPr dirty="0" sz="2400" spc="-5">
                <a:latin typeface="Carlito"/>
                <a:cs typeface="Carlito"/>
              </a:rPr>
              <a:t>çaresizlik,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çökkünlük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Kendini </a:t>
            </a:r>
            <a:r>
              <a:rPr dirty="0" sz="2400" spc="-20">
                <a:latin typeface="Carlito"/>
                <a:cs typeface="Carlito"/>
              </a:rPr>
              <a:t>katı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duygusuz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hissetme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36" y="1520601"/>
            <a:ext cx="6824345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20"/>
              <a:t>Yeti</a:t>
            </a:r>
            <a:r>
              <a:rPr dirty="0" sz="2800" spc="-20" b="0">
                <a:latin typeface="Roboto"/>
                <a:cs typeface="Roboto"/>
              </a:rPr>
              <a:t>ş</a:t>
            </a:r>
            <a:r>
              <a:rPr dirty="0" sz="2800" spc="-20"/>
              <a:t>kinlerde </a:t>
            </a:r>
            <a:r>
              <a:rPr dirty="0" sz="2800"/>
              <a:t>Görülebilecek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474" y="2593479"/>
            <a:ext cx="6095365" cy="302577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Her 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eyin </a:t>
            </a:r>
            <a:r>
              <a:rPr dirty="0" sz="2400" spc="-15">
                <a:latin typeface="Carlito"/>
                <a:cs typeface="Carlito"/>
              </a:rPr>
              <a:t>kontrolden </a:t>
            </a:r>
            <a:r>
              <a:rPr dirty="0" sz="2400" spc="-5">
                <a:latin typeface="Carlito"/>
                <a:cs typeface="Carlito"/>
              </a:rPr>
              <a:t>çıktı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ünme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Ne olup </a:t>
            </a:r>
            <a:r>
              <a:rPr dirty="0" sz="2400" spc="-5">
                <a:latin typeface="Carlito"/>
                <a:cs typeface="Carlito"/>
              </a:rPr>
              <a:t>bitti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ini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anlayamama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Ba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kaları </a:t>
            </a:r>
            <a:r>
              <a:rPr dirty="0" sz="2400" spc="-10">
                <a:latin typeface="Carlito"/>
                <a:cs typeface="Carlito"/>
              </a:rPr>
              <a:t>tarafından </a:t>
            </a:r>
            <a:r>
              <a:rPr dirty="0" sz="2400" spc="-5">
                <a:latin typeface="Carlito"/>
                <a:cs typeface="Carlito"/>
              </a:rPr>
              <a:t>anla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ılmadı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ünme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Dünyayı </a:t>
            </a:r>
            <a:r>
              <a:rPr dirty="0" sz="2400">
                <a:latin typeface="Carlito"/>
                <a:cs typeface="Carlito"/>
              </a:rPr>
              <a:t>anlamsız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bo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 spc="-40">
                <a:latin typeface="RobotoRegular"/>
                <a:cs typeface="RobotoRegular"/>
              </a:rPr>
              <a:t> </a:t>
            </a:r>
            <a:r>
              <a:rPr dirty="0" sz="2400" spc="-5">
                <a:latin typeface="Carlito"/>
                <a:cs typeface="Carlito"/>
              </a:rPr>
              <a:t>görme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Dikkati </a:t>
            </a:r>
            <a:r>
              <a:rPr dirty="0" sz="2400" spc="-5">
                <a:latin typeface="Carlito"/>
                <a:cs typeface="Carlito"/>
              </a:rPr>
              <a:t>toplamada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güçlük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Karar </a:t>
            </a:r>
            <a:r>
              <a:rPr dirty="0" sz="2400" spc="-5">
                <a:latin typeface="Carlito"/>
                <a:cs typeface="Carlito"/>
              </a:rPr>
              <a:t>verme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güçlü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ü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Aklın</a:t>
            </a:r>
            <a:r>
              <a:rPr dirty="0" sz="2400" spc="-9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karı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ması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44" y="1520601"/>
            <a:ext cx="6824345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20"/>
              <a:t>Yeti</a:t>
            </a:r>
            <a:r>
              <a:rPr dirty="0" sz="2800" spc="-20" b="0">
                <a:latin typeface="Roboto"/>
                <a:cs typeface="Roboto"/>
              </a:rPr>
              <a:t>ş</a:t>
            </a:r>
            <a:r>
              <a:rPr dirty="0" sz="2800" spc="-20"/>
              <a:t>kinlerde </a:t>
            </a:r>
            <a:r>
              <a:rPr dirty="0" sz="2800"/>
              <a:t>Görülebilecek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474" y="2593479"/>
            <a:ext cx="5469890" cy="302577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RobotoRegular"/>
                <a:cs typeface="RobotoRegular"/>
              </a:rPr>
              <a:t>İş</a:t>
            </a:r>
            <a:r>
              <a:rPr dirty="0" sz="2400" spc="-10">
                <a:latin typeface="Carlito"/>
                <a:cs typeface="Carlito"/>
              </a:rPr>
              <a:t>tah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bozuklukları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ş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karın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rısı gibi </a:t>
            </a:r>
            <a:r>
              <a:rPr dirty="0" sz="2400" spc="-5">
                <a:latin typeface="Carlito"/>
                <a:cs typeface="Carlito"/>
              </a:rPr>
              <a:t>somatik</a:t>
            </a:r>
            <a:r>
              <a:rPr dirty="0" sz="2400" spc="-114">
                <a:latin typeface="Carlito"/>
                <a:cs typeface="Carlito"/>
              </a:rPr>
              <a:t> 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ikâyetler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ıklık </a:t>
            </a:r>
            <a:r>
              <a:rPr dirty="0" sz="2400" spc="-10">
                <a:latin typeface="Carlito"/>
                <a:cs typeface="Carlito"/>
              </a:rPr>
              <a:t>sisteminin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bozulması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5">
                <a:latin typeface="Carlito"/>
                <a:cs typeface="Carlito"/>
              </a:rPr>
              <a:t>Yorgunluk, </a:t>
            </a:r>
            <a:r>
              <a:rPr dirty="0" sz="2400">
                <a:latin typeface="Carlito"/>
                <a:cs typeface="Carlito"/>
              </a:rPr>
              <a:t>bitkinlik,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tükenmi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lik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Sık sık </a:t>
            </a:r>
            <a:r>
              <a:rPr dirty="0" sz="2400" spc="-5">
                <a:latin typeface="Carlito"/>
                <a:cs typeface="Carlito"/>
              </a:rPr>
              <a:t>terleme, titreme </a:t>
            </a:r>
            <a:r>
              <a:rPr dirty="0" sz="2400" spc="-15">
                <a:latin typeface="Carlito"/>
                <a:cs typeface="Carlito"/>
              </a:rPr>
              <a:t>ve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ürperme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5">
                <a:latin typeface="Carlito"/>
                <a:cs typeface="Carlito"/>
              </a:rPr>
              <a:t>Vücut </a:t>
            </a:r>
            <a:r>
              <a:rPr dirty="0" sz="2400" spc="-5">
                <a:latin typeface="Carlito"/>
                <a:cs typeface="Carlito"/>
              </a:rPr>
              <a:t>kaslarının sürekli </a:t>
            </a:r>
            <a:r>
              <a:rPr dirty="0" sz="2400" spc="-10">
                <a:latin typeface="Carlito"/>
                <a:cs typeface="Carlito"/>
              </a:rPr>
              <a:t>gergin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olması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Uykusuzluk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uyku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sorunları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284" y="973696"/>
            <a:ext cx="24282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Sunum</a:t>
            </a:r>
            <a:r>
              <a:rPr dirty="0" sz="2800" spc="-125"/>
              <a:t> </a:t>
            </a:r>
            <a:r>
              <a:rPr dirty="0" sz="2800" spc="-5"/>
              <a:t>Planı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93074" y="1769084"/>
            <a:ext cx="7670800" cy="415925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584200" indent="-438150">
              <a:lnSpc>
                <a:spcPct val="100000"/>
              </a:lnSpc>
              <a:spcBef>
                <a:spcPts val="355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5">
                <a:latin typeface="Carlito"/>
                <a:cs typeface="Carlito"/>
              </a:rPr>
              <a:t>Hedefler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5">
                <a:latin typeface="Carlito"/>
                <a:cs typeface="Carlito"/>
              </a:rPr>
              <a:t>Covid-19</a:t>
            </a:r>
            <a:r>
              <a:rPr dirty="0" sz="2100" spc="-105">
                <a:latin typeface="Carlito"/>
                <a:cs typeface="Carlito"/>
              </a:rPr>
              <a:t> </a:t>
            </a:r>
            <a:r>
              <a:rPr dirty="0" sz="2100" spc="-30">
                <a:latin typeface="Carlito"/>
                <a:cs typeface="Carlito"/>
              </a:rPr>
              <a:t>Tanımı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Zorlayıcı </a:t>
            </a:r>
            <a:r>
              <a:rPr dirty="0" sz="2100" spc="-30">
                <a:latin typeface="Carlito"/>
                <a:cs typeface="Carlito"/>
              </a:rPr>
              <a:t>Ya</a:t>
            </a:r>
            <a:r>
              <a:rPr dirty="0" sz="2100" spc="-30">
                <a:latin typeface="RobotoRegular"/>
                <a:cs typeface="RobotoRegular"/>
              </a:rPr>
              <a:t>ş</a:t>
            </a:r>
            <a:r>
              <a:rPr dirty="0" sz="2100" spc="-30">
                <a:latin typeface="Carlito"/>
                <a:cs typeface="Carlito"/>
              </a:rPr>
              <a:t>am</a:t>
            </a:r>
            <a:r>
              <a:rPr dirty="0" sz="2100" spc="-50">
                <a:latin typeface="Carlito"/>
                <a:cs typeface="Carlito"/>
              </a:rPr>
              <a:t> </a:t>
            </a:r>
            <a:r>
              <a:rPr dirty="0" sz="2100" spc="-10">
                <a:latin typeface="Carlito"/>
                <a:cs typeface="Carlito"/>
              </a:rPr>
              <a:t>Olayları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5">
                <a:latin typeface="Carlito"/>
                <a:cs typeface="Carlito"/>
              </a:rPr>
              <a:t>Covid-19 </a:t>
            </a:r>
            <a:r>
              <a:rPr dirty="0" sz="2100">
                <a:latin typeface="Carlito"/>
                <a:cs typeface="Carlito"/>
              </a:rPr>
              <a:t>Salgın </a:t>
            </a:r>
            <a:r>
              <a:rPr dirty="0" sz="2100" spc="-5">
                <a:latin typeface="Carlito"/>
                <a:cs typeface="Carlito"/>
              </a:rPr>
              <a:t>Hastalı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ının</a:t>
            </a:r>
            <a:r>
              <a:rPr dirty="0" sz="2100" spc="-95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Etkileri</a:t>
            </a:r>
            <a:endParaRPr sz="2100">
              <a:latin typeface="Carlito"/>
              <a:cs typeface="Carlito"/>
            </a:endParaRPr>
          </a:p>
          <a:p>
            <a:pPr marL="584200" marR="299720" indent="-438150">
              <a:lnSpc>
                <a:spcPts val="2030"/>
              </a:lnSpc>
              <a:spcBef>
                <a:spcPts val="730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5">
                <a:latin typeface="Carlito"/>
                <a:cs typeface="Carlito"/>
              </a:rPr>
              <a:t>Covid-19 </a:t>
            </a:r>
            <a:r>
              <a:rPr dirty="0" sz="2100">
                <a:latin typeface="Carlito"/>
                <a:cs typeface="Carlito"/>
              </a:rPr>
              <a:t>Salgın </a:t>
            </a:r>
            <a:r>
              <a:rPr dirty="0" sz="2100" spc="-5">
                <a:latin typeface="Carlito"/>
                <a:cs typeface="Carlito"/>
              </a:rPr>
              <a:t>Hastalı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ına Ba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lı </a:t>
            </a:r>
            <a:r>
              <a:rPr dirty="0" sz="2100" spc="-10">
                <a:latin typeface="Carlito"/>
                <a:cs typeface="Carlito"/>
              </a:rPr>
              <a:t>Olarak </a:t>
            </a:r>
            <a:r>
              <a:rPr dirty="0" sz="2100" spc="-25">
                <a:latin typeface="Carlito"/>
                <a:cs typeface="Carlito"/>
              </a:rPr>
              <a:t>Yeti</a:t>
            </a:r>
            <a:r>
              <a:rPr dirty="0" sz="2100" spc="-25">
                <a:latin typeface="RobotoRegular"/>
                <a:cs typeface="RobotoRegular"/>
              </a:rPr>
              <a:t>ş</a:t>
            </a:r>
            <a:r>
              <a:rPr dirty="0" sz="2100" spc="-25">
                <a:latin typeface="Carlito"/>
                <a:cs typeface="Carlito"/>
              </a:rPr>
              <a:t>kin </a:t>
            </a:r>
            <a:r>
              <a:rPr dirty="0" sz="2100" spc="-15">
                <a:latin typeface="Carlito"/>
                <a:cs typeface="Carlito"/>
              </a:rPr>
              <a:t>ve </a:t>
            </a:r>
            <a:r>
              <a:rPr dirty="0" sz="2100" spc="-5">
                <a:latin typeface="Carlito"/>
                <a:cs typeface="Carlito"/>
              </a:rPr>
              <a:t>Çocuklarda  Görülebilecek </a:t>
            </a:r>
            <a:r>
              <a:rPr dirty="0" sz="2100">
                <a:latin typeface="Carlito"/>
                <a:cs typeface="Carlito"/>
              </a:rPr>
              <a:t>Ruhsal</a:t>
            </a:r>
            <a:r>
              <a:rPr dirty="0" sz="2100" spc="-5">
                <a:latin typeface="Carlito"/>
                <a:cs typeface="Carlito"/>
              </a:rPr>
              <a:t> </a:t>
            </a:r>
            <a:r>
              <a:rPr dirty="0" sz="2100" spc="-25">
                <a:latin typeface="Carlito"/>
                <a:cs typeface="Carlito"/>
              </a:rPr>
              <a:t>Tepkiler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Okul </a:t>
            </a:r>
            <a:r>
              <a:rPr dirty="0" sz="2100" spc="-5">
                <a:latin typeface="Carlito"/>
                <a:cs typeface="Carlito"/>
              </a:rPr>
              <a:t>Sürecinde Kar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ıla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ılabilecek </a:t>
            </a:r>
            <a:r>
              <a:rPr dirty="0" sz="2100">
                <a:latin typeface="Carlito"/>
                <a:cs typeface="Carlito"/>
              </a:rPr>
              <a:t>Olası</a:t>
            </a:r>
            <a:r>
              <a:rPr dirty="0" sz="2100" spc="-2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Sorunlar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Zorlu </a:t>
            </a:r>
            <a:r>
              <a:rPr dirty="0" sz="2100" spc="-30">
                <a:latin typeface="Carlito"/>
                <a:cs typeface="Carlito"/>
              </a:rPr>
              <a:t>Ya</a:t>
            </a:r>
            <a:r>
              <a:rPr dirty="0" sz="2100" spc="-30">
                <a:latin typeface="RobotoRegular"/>
                <a:cs typeface="RobotoRegular"/>
              </a:rPr>
              <a:t>ş</a:t>
            </a:r>
            <a:r>
              <a:rPr dirty="0" sz="2100" spc="-30">
                <a:latin typeface="Carlito"/>
                <a:cs typeface="Carlito"/>
              </a:rPr>
              <a:t>am </a:t>
            </a:r>
            <a:r>
              <a:rPr dirty="0" sz="2100" spc="-5">
                <a:latin typeface="Carlito"/>
                <a:cs typeface="Carlito"/>
              </a:rPr>
              <a:t>Olaylarında Okullar </a:t>
            </a:r>
            <a:r>
              <a:rPr dirty="0" sz="2100" spc="-15">
                <a:latin typeface="Carlito"/>
                <a:cs typeface="Carlito"/>
              </a:rPr>
              <a:t>ve </a:t>
            </a:r>
            <a:r>
              <a:rPr dirty="0" sz="2100" spc="-5">
                <a:latin typeface="Carlito"/>
                <a:cs typeface="Carlito"/>
              </a:rPr>
              <a:t>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retmenlerin </a:t>
            </a:r>
            <a:r>
              <a:rPr dirty="0" sz="2100" spc="-15">
                <a:latin typeface="Carlito"/>
                <a:cs typeface="Carlito"/>
              </a:rPr>
              <a:t>Rolü ve</a:t>
            </a:r>
            <a:r>
              <a:rPr dirty="0" sz="2100" spc="-35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Önemi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Çocuklara </a:t>
            </a:r>
            <a:r>
              <a:rPr dirty="0" sz="2100" spc="-5">
                <a:latin typeface="Carlito"/>
                <a:cs typeface="Carlito"/>
              </a:rPr>
              <a:t>Nasıl </a:t>
            </a:r>
            <a:r>
              <a:rPr dirty="0" sz="2100" spc="-25">
                <a:latin typeface="Carlito"/>
                <a:cs typeface="Carlito"/>
              </a:rPr>
              <a:t>Yardımcı</a:t>
            </a:r>
            <a:r>
              <a:rPr dirty="0" sz="2100" spc="-35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Olabilirsiniz?</a:t>
            </a:r>
            <a:endParaRPr sz="2100">
              <a:latin typeface="Carlito"/>
              <a:cs typeface="Carlito"/>
            </a:endParaRPr>
          </a:p>
          <a:p>
            <a:pPr marL="584200" indent="-43815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Kendinize </a:t>
            </a:r>
            <a:r>
              <a:rPr dirty="0" sz="2100" spc="-5">
                <a:latin typeface="Carlito"/>
                <a:cs typeface="Carlito"/>
              </a:rPr>
              <a:t>Nasıl </a:t>
            </a:r>
            <a:r>
              <a:rPr dirty="0" sz="2100" spc="-25">
                <a:latin typeface="Carlito"/>
                <a:cs typeface="Carlito"/>
              </a:rPr>
              <a:t>Yardımcı</a:t>
            </a:r>
            <a:r>
              <a:rPr dirty="0" sz="2100" spc="-2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Olabilirsiniz?</a:t>
            </a:r>
            <a:endParaRPr sz="2100">
              <a:latin typeface="Carlito"/>
              <a:cs typeface="Carlito"/>
            </a:endParaRPr>
          </a:p>
          <a:p>
            <a:pPr marL="584200" indent="-57150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40">
                <a:latin typeface="Carlito"/>
                <a:cs typeface="Carlito"/>
              </a:rPr>
              <a:t>Yeni </a:t>
            </a:r>
            <a:r>
              <a:rPr dirty="0" sz="2100" spc="-5">
                <a:latin typeface="Carlito"/>
                <a:cs typeface="Carlito"/>
              </a:rPr>
              <a:t>Normal </a:t>
            </a:r>
            <a:r>
              <a:rPr dirty="0" sz="2100">
                <a:latin typeface="Carlito"/>
                <a:cs typeface="Carlito"/>
              </a:rPr>
              <a:t>– </a:t>
            </a:r>
            <a:r>
              <a:rPr dirty="0" sz="2100" spc="-15">
                <a:latin typeface="Carlito"/>
                <a:cs typeface="Carlito"/>
              </a:rPr>
              <a:t>Kontrollü Sosyal</a:t>
            </a:r>
            <a:r>
              <a:rPr dirty="0" sz="2100" spc="-30">
                <a:latin typeface="Carlito"/>
                <a:cs typeface="Carlito"/>
              </a:rPr>
              <a:t> </a:t>
            </a:r>
            <a:r>
              <a:rPr dirty="0" sz="2100" spc="-20">
                <a:latin typeface="Carlito"/>
                <a:cs typeface="Carlito"/>
              </a:rPr>
              <a:t>Hayat</a:t>
            </a:r>
            <a:endParaRPr sz="2100">
              <a:latin typeface="Carlito"/>
              <a:cs typeface="Carlito"/>
            </a:endParaRPr>
          </a:p>
          <a:p>
            <a:pPr marL="584200" indent="-571500">
              <a:lnSpc>
                <a:spcPct val="100000"/>
              </a:lnSpc>
              <a:spcBef>
                <a:spcPts val="254"/>
              </a:spcBef>
              <a:buAutoNum type="arabicPeriod"/>
              <a:tabLst>
                <a:tab pos="583565" algn="l"/>
                <a:tab pos="584200" algn="l"/>
              </a:tabLst>
            </a:pPr>
            <a:r>
              <a:rPr dirty="0" sz="2100" spc="-10">
                <a:latin typeface="Carlito"/>
                <a:cs typeface="Carlito"/>
              </a:rPr>
              <a:t>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 </a:t>
            </a:r>
            <a:r>
              <a:rPr dirty="0" sz="2100" spc="-5">
                <a:latin typeface="Carlito"/>
                <a:cs typeface="Carlito"/>
              </a:rPr>
              <a:t>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renci</a:t>
            </a:r>
            <a:r>
              <a:rPr dirty="0" sz="2100" spc="-6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Oturumları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44" y="1520601"/>
            <a:ext cx="6824345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20"/>
              <a:t>Yeti</a:t>
            </a:r>
            <a:r>
              <a:rPr dirty="0" sz="2800" spc="-20" b="0">
                <a:latin typeface="Roboto"/>
                <a:cs typeface="Roboto"/>
              </a:rPr>
              <a:t>ş</a:t>
            </a:r>
            <a:r>
              <a:rPr dirty="0" sz="2800" spc="-20"/>
              <a:t>kinlerde </a:t>
            </a:r>
            <a:r>
              <a:rPr dirty="0" sz="2800"/>
              <a:t>Görülebilecek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818" y="3145015"/>
            <a:ext cx="5859780" cy="173990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RobotoRegular"/>
                <a:cs typeface="RobotoRegular"/>
              </a:rPr>
              <a:t>İ</a:t>
            </a:r>
            <a:r>
              <a:rPr dirty="0" sz="2400">
                <a:latin typeface="Carlito"/>
                <a:cs typeface="Carlito"/>
              </a:rPr>
              <a:t>çe </a:t>
            </a:r>
            <a:r>
              <a:rPr dirty="0" sz="2400" spc="-10">
                <a:latin typeface="Carlito"/>
                <a:cs typeface="Carlito"/>
              </a:rPr>
              <a:t>kapanma, </a:t>
            </a:r>
            <a:r>
              <a:rPr dirty="0" sz="2400" spc="-15">
                <a:latin typeface="Carlito"/>
                <a:cs typeface="Carlito"/>
              </a:rPr>
              <a:t>kendini </a:t>
            </a:r>
            <a:r>
              <a:rPr dirty="0" sz="2400" spc="-5">
                <a:latin typeface="Carlito"/>
                <a:cs typeface="Carlito"/>
              </a:rPr>
              <a:t>toplumdan </a:t>
            </a:r>
            <a:r>
              <a:rPr dirty="0" sz="2400" spc="-10">
                <a:latin typeface="Carlito"/>
                <a:cs typeface="Carlito"/>
              </a:rPr>
              <a:t>uzak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tutma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RobotoRegular"/>
                <a:cs typeface="RobotoRegular"/>
              </a:rPr>
              <a:t>İ</a:t>
            </a:r>
            <a:r>
              <a:rPr dirty="0" sz="2400" spc="-5">
                <a:latin typeface="Carlito"/>
                <a:cs typeface="Carlito"/>
              </a:rPr>
              <a:t>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kilerde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anan </a:t>
            </a:r>
            <a:r>
              <a:rPr dirty="0" sz="2400" spc="-5">
                <a:latin typeface="Carlito"/>
                <a:cs typeface="Carlito"/>
              </a:rPr>
              <a:t>çatı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maların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artması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Günlük </a:t>
            </a:r>
            <a:r>
              <a:rPr dirty="0" sz="2400" spc="-10">
                <a:latin typeface="Carlito"/>
                <a:cs typeface="Carlito"/>
              </a:rPr>
              <a:t>aktivitelerden </a:t>
            </a:r>
            <a:r>
              <a:rPr dirty="0" sz="2400" spc="-20">
                <a:latin typeface="Carlito"/>
                <a:cs typeface="Carlito"/>
              </a:rPr>
              <a:t>zevk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alamama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5">
                <a:latin typeface="Carlito"/>
                <a:cs typeface="Carlito"/>
              </a:rPr>
              <a:t>Takıntılı </a:t>
            </a:r>
            <a:r>
              <a:rPr dirty="0" sz="2400">
                <a:latin typeface="Carlito"/>
                <a:cs typeface="Carlito"/>
              </a:rPr>
              <a:t>olma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hali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R="5080">
              <a:lnSpc>
                <a:spcPts val="3000"/>
              </a:lnSpc>
              <a:spcBef>
                <a:spcPts val="500"/>
              </a:spcBef>
            </a:pPr>
            <a:r>
              <a:rPr dirty="0" sz="2800" spc="5"/>
              <a:t>Çocuklarda </a:t>
            </a:r>
            <a:r>
              <a:rPr dirty="0" sz="2800"/>
              <a:t>Görülebilecek</a:t>
            </a:r>
            <a:r>
              <a:rPr dirty="0" sz="2800" spc="-145"/>
              <a:t>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7728584" cy="382016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 marR="5080">
              <a:lnSpc>
                <a:spcPts val="2630"/>
              </a:lnSpc>
              <a:spcBef>
                <a:spcPts val="395"/>
              </a:spcBef>
            </a:pP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0-2 </a:t>
            </a:r>
            <a:r>
              <a:rPr dirty="0" sz="2400" spc="-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400" spc="-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arası </a:t>
            </a:r>
            <a:r>
              <a:rPr dirty="0" sz="2400">
                <a:latin typeface="Carlito"/>
                <a:cs typeface="Carlito"/>
              </a:rPr>
              <a:t>bebekler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küçük </a:t>
            </a:r>
            <a:r>
              <a:rPr dirty="0" sz="2400" spc="-30">
                <a:latin typeface="Carlito"/>
                <a:cs typeface="Carlito"/>
              </a:rPr>
              <a:t>çocuklar, </a:t>
            </a:r>
            <a:r>
              <a:rPr dirty="0" sz="2400" spc="-15">
                <a:latin typeface="Carlito"/>
                <a:cs typeface="Carlito"/>
              </a:rPr>
              <a:t>dünyada </a:t>
            </a:r>
            <a:r>
              <a:rPr dirty="0" sz="2400" spc="-25">
                <a:latin typeface="Carlito"/>
                <a:cs typeface="Carlito"/>
              </a:rPr>
              <a:t>kötü </a:t>
            </a:r>
            <a:r>
              <a:rPr dirty="0" sz="2400">
                <a:latin typeface="Carlito"/>
                <a:cs typeface="Carlito"/>
              </a:rPr>
              <a:t>bir  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eyin </a:t>
            </a:r>
            <a:r>
              <a:rPr dirty="0" sz="2400" spc="-10">
                <a:latin typeface="Carlito"/>
                <a:cs typeface="Carlito"/>
              </a:rPr>
              <a:t>olmakta </a:t>
            </a:r>
            <a:r>
              <a:rPr dirty="0" sz="2400" spc="-5">
                <a:latin typeface="Carlito"/>
                <a:cs typeface="Carlito"/>
              </a:rPr>
              <a:t>oldu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unu </a:t>
            </a:r>
            <a:r>
              <a:rPr dirty="0" sz="2400">
                <a:latin typeface="Carlito"/>
                <a:cs typeface="Carlito"/>
              </a:rPr>
              <a:t>henüz </a:t>
            </a:r>
            <a:r>
              <a:rPr dirty="0" sz="2400" spc="-25">
                <a:latin typeface="Carlito"/>
                <a:cs typeface="Carlito"/>
              </a:rPr>
              <a:t>anlayamazlar, </a:t>
            </a:r>
            <a:r>
              <a:rPr dirty="0" sz="2400" spc="-5">
                <a:latin typeface="Carlito"/>
                <a:cs typeface="Carlito"/>
              </a:rPr>
              <a:t>ancak </a:t>
            </a:r>
            <a:r>
              <a:rPr dirty="0" sz="2400">
                <a:latin typeface="Carlito"/>
                <a:cs typeface="Carlito"/>
              </a:rPr>
              <a:t>anne-  baba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bakıcılarının </a:t>
            </a:r>
            <a:r>
              <a:rPr dirty="0" sz="2400" spc="-5">
                <a:latin typeface="Carlito"/>
                <a:cs typeface="Carlito"/>
              </a:rPr>
              <a:t>üzüntü, </a:t>
            </a:r>
            <a:r>
              <a:rPr dirty="0" sz="2400" spc="-15">
                <a:latin typeface="Carlito"/>
                <a:cs typeface="Carlito"/>
              </a:rPr>
              <a:t>stres ve kaygılarını fark </a:t>
            </a:r>
            <a:r>
              <a:rPr dirty="0" sz="2400" spc="-35">
                <a:latin typeface="Carlito"/>
                <a:cs typeface="Carlito"/>
              </a:rPr>
              <a:t>ederler.  </a:t>
            </a:r>
            <a:r>
              <a:rPr dirty="0" sz="2400" spc="-5">
                <a:latin typeface="Carlito"/>
                <a:cs typeface="Carlito"/>
              </a:rPr>
              <a:t>Ebeveynleriyle </a:t>
            </a:r>
            <a:r>
              <a:rPr dirty="0" sz="2400" spc="-10">
                <a:latin typeface="Carlito"/>
                <a:cs typeface="Carlito"/>
              </a:rPr>
              <a:t>birlikte benzer </a:t>
            </a:r>
            <a:r>
              <a:rPr dirty="0" sz="2400" spc="-5">
                <a:latin typeface="Carlito"/>
                <a:cs typeface="Carlito"/>
              </a:rPr>
              <a:t>duygular </a:t>
            </a:r>
            <a:r>
              <a:rPr dirty="0" sz="2400" spc="-20">
                <a:latin typeface="Carlito"/>
                <a:cs typeface="Carlito"/>
              </a:rPr>
              <a:t>ya</a:t>
            </a:r>
            <a:r>
              <a:rPr dirty="0" sz="2400" spc="-20">
                <a:latin typeface="RobotoRegular"/>
                <a:cs typeface="RobotoRegular"/>
              </a:rPr>
              <a:t>ş</a:t>
            </a:r>
            <a:r>
              <a:rPr dirty="0" sz="2400" spc="-20">
                <a:latin typeface="Carlito"/>
                <a:cs typeface="Carlito"/>
              </a:rPr>
              <a:t>amaya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benzer  </a:t>
            </a:r>
            <a:r>
              <a:rPr dirty="0" sz="2400" spc="-5">
                <a:latin typeface="Carlito"/>
                <a:cs typeface="Carlito"/>
              </a:rPr>
              <a:t>tepkiler </a:t>
            </a:r>
            <a:r>
              <a:rPr dirty="0" sz="2400" spc="-15">
                <a:latin typeface="Carlito"/>
                <a:cs typeface="Carlito"/>
              </a:rPr>
              <a:t>göstermeye</a:t>
            </a:r>
            <a:r>
              <a:rPr dirty="0" sz="2400" spc="-8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ba</a:t>
            </a:r>
            <a:r>
              <a:rPr dirty="0" sz="2400" spc="-25">
                <a:latin typeface="RobotoRegular"/>
                <a:cs typeface="RobotoRegular"/>
              </a:rPr>
              <a:t>ş</a:t>
            </a:r>
            <a:r>
              <a:rPr dirty="0" sz="2400" spc="-25">
                <a:latin typeface="Carlito"/>
                <a:cs typeface="Carlito"/>
              </a:rPr>
              <a:t>layabilirler.</a:t>
            </a:r>
            <a:endParaRPr sz="2400">
              <a:latin typeface="Carlito"/>
              <a:cs typeface="Carlito"/>
            </a:endParaRPr>
          </a:p>
          <a:p>
            <a:pPr algn="just" marL="12700" marR="5080">
              <a:lnSpc>
                <a:spcPts val="2620"/>
              </a:lnSpc>
              <a:spcBef>
                <a:spcPts val="735"/>
              </a:spcBef>
            </a:pP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3-5 </a:t>
            </a:r>
            <a:r>
              <a:rPr dirty="0" sz="2400" spc="-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400" spc="-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arasındaki </a:t>
            </a:r>
            <a:r>
              <a:rPr dirty="0" sz="2400" spc="-5">
                <a:latin typeface="Carlito"/>
                <a:cs typeface="Carlito"/>
              </a:rPr>
              <a:t>çocuklar </a:t>
            </a:r>
            <a:r>
              <a:rPr dirty="0" sz="2400">
                <a:latin typeface="Carlito"/>
                <a:cs typeface="Carlito"/>
              </a:rPr>
              <a:t>ise bir salgının oldu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unu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 spc="-5">
                <a:latin typeface="Carlito"/>
                <a:cs typeface="Carlito"/>
              </a:rPr>
              <a:t>etkilerini genel </a:t>
            </a:r>
            <a:r>
              <a:rPr dirty="0" sz="2400" spc="-10">
                <a:latin typeface="Carlito"/>
                <a:cs typeface="Carlito"/>
              </a:rPr>
              <a:t>olarak </a:t>
            </a:r>
            <a:r>
              <a:rPr dirty="0" sz="2400" spc="-25">
                <a:latin typeface="Carlito"/>
                <a:cs typeface="Carlito"/>
              </a:rPr>
              <a:t>anlayabilirler. </a:t>
            </a:r>
            <a:r>
              <a:rPr dirty="0" sz="2400" spc="-5">
                <a:latin typeface="Carlito"/>
                <a:cs typeface="Carlito"/>
              </a:rPr>
              <a:t>Ancak, 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larına </a:t>
            </a:r>
            <a:r>
              <a:rPr dirty="0" sz="2400" spc="-15">
                <a:latin typeface="Carlito"/>
                <a:cs typeface="Carlito"/>
              </a:rPr>
              <a:t>özgü  </a:t>
            </a:r>
            <a:r>
              <a:rPr dirty="0" sz="2400" spc="-5">
                <a:latin typeface="Carlito"/>
                <a:cs typeface="Carlito"/>
              </a:rPr>
              <a:t>çocuk </a:t>
            </a:r>
            <a:r>
              <a:rPr dirty="0" sz="2400" spc="-15">
                <a:latin typeface="Carlito"/>
                <a:cs typeface="Carlito"/>
              </a:rPr>
              <a:t>benmerkezcili</a:t>
            </a:r>
            <a:r>
              <a:rPr dirty="0" sz="2400" spc="-15">
                <a:latin typeface="RobotoRegular"/>
                <a:cs typeface="RobotoRegular"/>
              </a:rPr>
              <a:t>ğ</a:t>
            </a:r>
            <a:r>
              <a:rPr dirty="0" sz="2400" spc="-15">
                <a:latin typeface="Carlito"/>
                <a:cs typeface="Carlito"/>
              </a:rPr>
              <a:t>i ve </a:t>
            </a:r>
            <a:r>
              <a:rPr dirty="0" sz="2400" spc="-5">
                <a:latin typeface="Carlito"/>
                <a:cs typeface="Carlito"/>
              </a:rPr>
              <a:t>yüksek </a:t>
            </a:r>
            <a:r>
              <a:rPr dirty="0" sz="2400" spc="-20">
                <a:latin typeface="Carlito"/>
                <a:cs typeface="Carlito"/>
              </a:rPr>
              <a:t>hayal </a:t>
            </a:r>
            <a:r>
              <a:rPr dirty="0" sz="2400">
                <a:latin typeface="Carlito"/>
                <a:cs typeface="Carlito"/>
              </a:rPr>
              <a:t>gücü nedeniyle,  </a:t>
            </a:r>
            <a:r>
              <a:rPr dirty="0" sz="2400" spc="-5">
                <a:latin typeface="Carlito"/>
                <a:cs typeface="Carlito"/>
              </a:rPr>
              <a:t>gördüklerini, duyduklarını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adıklarını </a:t>
            </a:r>
            <a:r>
              <a:rPr dirty="0" sz="2400">
                <a:latin typeface="Carlito"/>
                <a:cs typeface="Carlito"/>
              </a:rPr>
              <a:t>abartma  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iliminde olabilirler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bu </a:t>
            </a:r>
            <a:r>
              <a:rPr dirty="0" sz="2400" spc="-10">
                <a:latin typeface="Carlito"/>
                <a:cs typeface="Carlito"/>
              </a:rPr>
              <a:t>süreçten yo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un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ekilde  </a:t>
            </a:r>
            <a:r>
              <a:rPr dirty="0" sz="2400" spc="-20">
                <a:latin typeface="Carlito"/>
                <a:cs typeface="Carlito"/>
              </a:rPr>
              <a:t>etkilenebilirler.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71338"/>
            <a:ext cx="82137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Çocuklarda </a:t>
            </a:r>
            <a:r>
              <a:rPr dirty="0" sz="2800"/>
              <a:t>Görülebilecek </a:t>
            </a:r>
            <a:r>
              <a:rPr dirty="0" sz="2800" spc="-10"/>
              <a:t>Ruhsal</a:t>
            </a:r>
            <a:r>
              <a:rPr dirty="0" sz="2800" spc="-45"/>
              <a:t>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517326"/>
            <a:ext cx="6943725" cy="381571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dirty="0" sz="2200" spc="10" b="1" i="1">
                <a:solidFill>
                  <a:srgbClr val="FF0000"/>
                </a:solidFill>
                <a:latin typeface="Carlito"/>
                <a:cs typeface="Carlito"/>
              </a:rPr>
              <a:t>5 </a:t>
            </a: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200" spc="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ve altındaki</a:t>
            </a:r>
            <a:r>
              <a:rPr dirty="0" sz="2200" spc="-110" b="1" i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çocuklar:</a:t>
            </a:r>
            <a:endParaRPr sz="2200">
              <a:latin typeface="Carlito"/>
              <a:cs typeface="Carlito"/>
            </a:endParaRPr>
          </a:p>
          <a:p>
            <a:pPr marL="165100" indent="-153035">
              <a:lnSpc>
                <a:spcPct val="100000"/>
              </a:lnSpc>
              <a:spcBef>
                <a:spcPts val="160"/>
              </a:spcBef>
              <a:buSzPct val="95833"/>
              <a:buChar char="•"/>
              <a:tabLst>
                <a:tab pos="165735" algn="l"/>
              </a:tabLst>
            </a:pPr>
            <a:r>
              <a:rPr dirty="0" sz="2400" spc="-5">
                <a:latin typeface="Carlito"/>
                <a:cs typeface="Carlito"/>
              </a:rPr>
              <a:t>Ebeveynlerin yanından </a:t>
            </a:r>
            <a:r>
              <a:rPr dirty="0" sz="2400">
                <a:latin typeface="Carlito"/>
                <a:cs typeface="Carlito"/>
              </a:rPr>
              <a:t>hiç </a:t>
            </a:r>
            <a:r>
              <a:rPr dirty="0" sz="2400" spc="-5">
                <a:latin typeface="Carlito"/>
                <a:cs typeface="Carlito"/>
              </a:rPr>
              <a:t>ayrılmak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isteme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00"/>
              </a:lnSpc>
              <a:spcBef>
                <a:spcPts val="195"/>
              </a:spcBef>
              <a:buSzPct val="95833"/>
              <a:buChar char="•"/>
              <a:tabLst>
                <a:tab pos="233045" algn="l"/>
              </a:tabLst>
            </a:pPr>
            <a:r>
              <a:rPr dirty="0" sz="2400" spc="-5">
                <a:latin typeface="Carlito"/>
                <a:cs typeface="Carlito"/>
              </a:rPr>
              <a:t>Sürekli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lama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lamaklı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325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5">
                <a:latin typeface="Carlito"/>
                <a:cs typeface="Carlito"/>
              </a:rPr>
              <a:t>Huzursuz, huysuz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sinirli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325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10">
                <a:latin typeface="Carlito"/>
                <a:cs typeface="Carlito"/>
              </a:rPr>
              <a:t>Karın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rısı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ba</a:t>
            </a:r>
            <a:r>
              <a:rPr dirty="0" sz="2400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rısı gibi </a:t>
            </a:r>
            <a:r>
              <a:rPr dirty="0" sz="2400" spc="-5">
                <a:latin typeface="Carlito"/>
                <a:cs typeface="Carlito"/>
              </a:rPr>
              <a:t>fiziksel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ikayetler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325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25">
                <a:latin typeface="Carlito"/>
                <a:cs typeface="Carlito"/>
              </a:rPr>
              <a:t>Yeniden </a:t>
            </a:r>
            <a:r>
              <a:rPr dirty="0" sz="2400">
                <a:latin typeface="Carlito"/>
                <a:cs typeface="Carlito"/>
              </a:rPr>
              <a:t>parmak emme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5">
                <a:latin typeface="Carlito"/>
                <a:cs typeface="Carlito"/>
              </a:rPr>
              <a:t>geceleri </a:t>
            </a:r>
            <a:r>
              <a:rPr dirty="0" sz="2400">
                <a:latin typeface="Carlito"/>
                <a:cs typeface="Carlito"/>
              </a:rPr>
              <a:t>altını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ıslatma</a:t>
            </a:r>
            <a:endParaRPr sz="2400">
              <a:latin typeface="Carlito"/>
              <a:cs typeface="Carlito"/>
            </a:endParaRPr>
          </a:p>
          <a:p>
            <a:pPr marL="12700" marR="46355">
              <a:lnSpc>
                <a:spcPts val="2320"/>
              </a:lnSpc>
              <a:spcBef>
                <a:spcPts val="265"/>
              </a:spcBef>
              <a:buSzPct val="95833"/>
              <a:buChar char="•"/>
              <a:tabLst>
                <a:tab pos="165735" algn="l"/>
              </a:tabLst>
            </a:pP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ırı </a:t>
            </a:r>
            <a:r>
              <a:rPr dirty="0" sz="2400" spc="-10">
                <a:latin typeface="Carlito"/>
                <a:cs typeface="Carlito"/>
              </a:rPr>
              <a:t>ürkeklik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15">
                <a:latin typeface="Carlito"/>
                <a:cs typeface="Carlito"/>
              </a:rPr>
              <a:t>korkuların </a:t>
            </a: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laması </a:t>
            </a:r>
            <a:r>
              <a:rPr dirty="0" sz="2400" spc="-5">
                <a:latin typeface="Carlito"/>
                <a:cs typeface="Carlito"/>
              </a:rPr>
              <a:t>(yalnız </a:t>
            </a:r>
            <a:r>
              <a:rPr dirty="0" sz="2400" spc="-10">
                <a:latin typeface="Carlito"/>
                <a:cs typeface="Carlito"/>
              </a:rPr>
              <a:t>kalma,  karanlık, hayaletler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vb.)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070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5">
                <a:latin typeface="Carlito"/>
                <a:cs typeface="Carlito"/>
              </a:rPr>
              <a:t>Oyunlarda sürekli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5">
                <a:latin typeface="Carlito"/>
                <a:cs typeface="Carlito"/>
              </a:rPr>
              <a:t>hastalı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 spc="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canlandırma/ya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ama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325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5">
                <a:latin typeface="Carlito"/>
                <a:cs typeface="Carlito"/>
              </a:rPr>
              <a:t>Sürekli </a:t>
            </a:r>
            <a:r>
              <a:rPr dirty="0" sz="2400">
                <a:latin typeface="Carlito"/>
                <a:cs typeface="Carlito"/>
              </a:rPr>
              <a:t>salgına dair abartılı </a:t>
            </a:r>
            <a:r>
              <a:rPr dirty="0" sz="2400" spc="-15">
                <a:latin typeface="Carlito"/>
                <a:cs typeface="Carlito"/>
              </a:rPr>
              <a:t>hikâyeler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anlatma</a:t>
            </a:r>
            <a:endParaRPr sz="2400">
              <a:latin typeface="Carlito"/>
              <a:cs typeface="Carlito"/>
            </a:endParaRPr>
          </a:p>
          <a:p>
            <a:pPr marL="165100" indent="-153035">
              <a:lnSpc>
                <a:spcPts val="2325"/>
              </a:lnSpc>
              <a:buSzPct val="95833"/>
              <a:buChar char="•"/>
              <a:tabLst>
                <a:tab pos="165735" algn="l"/>
              </a:tabLst>
            </a:pPr>
            <a:r>
              <a:rPr dirty="0" sz="2400" spc="-5">
                <a:latin typeface="Carlito"/>
                <a:cs typeface="Carlito"/>
              </a:rPr>
              <a:t>Konu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 </a:t>
            </a:r>
            <a:r>
              <a:rPr dirty="0" sz="2400" spc="-10">
                <a:latin typeface="Carlito"/>
                <a:cs typeface="Carlito"/>
              </a:rPr>
              <a:t>zorlu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u </a:t>
            </a:r>
            <a:r>
              <a:rPr dirty="0" sz="2400" spc="-15">
                <a:latin typeface="Carlito"/>
                <a:cs typeface="Carlito"/>
              </a:rPr>
              <a:t>ya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amaya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lama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00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20">
                <a:latin typeface="Carlito"/>
                <a:cs typeface="Carlito"/>
              </a:rPr>
              <a:t>Öfke </a:t>
            </a:r>
            <a:r>
              <a:rPr dirty="0" sz="2400" spc="-5">
                <a:latin typeface="Carlito"/>
                <a:cs typeface="Carlito"/>
              </a:rPr>
              <a:t>nöbetleri geçirme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5">
                <a:latin typeface="Carlito"/>
                <a:cs typeface="Carlito"/>
              </a:rPr>
              <a:t>saldırganlık</a:t>
            </a:r>
            <a:r>
              <a:rPr dirty="0" sz="2400" spc="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davranı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ları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R="5080">
              <a:lnSpc>
                <a:spcPts val="3000"/>
              </a:lnSpc>
              <a:spcBef>
                <a:spcPts val="500"/>
              </a:spcBef>
            </a:pPr>
            <a:r>
              <a:rPr dirty="0" sz="2800" spc="5"/>
              <a:t>Çocuklarda </a:t>
            </a:r>
            <a:r>
              <a:rPr dirty="0" sz="2800"/>
              <a:t>Görülebilecek</a:t>
            </a:r>
            <a:r>
              <a:rPr dirty="0" sz="2800" spc="-145"/>
              <a:t>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7740650" cy="324866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 marR="5080">
              <a:lnSpc>
                <a:spcPts val="2630"/>
              </a:lnSpc>
              <a:spcBef>
                <a:spcPts val="395"/>
              </a:spcBef>
            </a:pP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6-11 </a:t>
            </a:r>
            <a:r>
              <a:rPr dirty="0" sz="2400" spc="-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400" spc="-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arası </a:t>
            </a:r>
            <a:r>
              <a:rPr dirty="0" sz="2400" spc="-5">
                <a:latin typeface="Carlito"/>
                <a:cs typeface="Carlito"/>
              </a:rPr>
              <a:t>çocuklar </a:t>
            </a:r>
            <a:r>
              <a:rPr dirty="0" sz="2400">
                <a:latin typeface="Carlito"/>
                <a:cs typeface="Carlito"/>
              </a:rPr>
              <a:t>bir salgının ne </a:t>
            </a:r>
            <a:r>
              <a:rPr dirty="0" sz="2400" spc="-5">
                <a:latin typeface="Carlito"/>
                <a:cs typeface="Carlito"/>
              </a:rPr>
              <a:t>oldu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unu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insanları  nasıl </a:t>
            </a:r>
            <a:r>
              <a:rPr dirty="0" sz="2400" spc="-5">
                <a:latin typeface="Carlito"/>
                <a:cs typeface="Carlito"/>
              </a:rPr>
              <a:t>etkilendi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ini </a:t>
            </a:r>
            <a:r>
              <a:rPr dirty="0" sz="2400">
                <a:latin typeface="Carlito"/>
                <a:cs typeface="Carlito"/>
              </a:rPr>
              <a:t>çe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itli </a:t>
            </a:r>
            <a:r>
              <a:rPr dirty="0" sz="2400" spc="-5">
                <a:latin typeface="Carlito"/>
                <a:cs typeface="Carlito"/>
              </a:rPr>
              <a:t>yönleriyle </a:t>
            </a:r>
            <a:r>
              <a:rPr dirty="0" sz="2400">
                <a:latin typeface="Carlito"/>
                <a:cs typeface="Carlito"/>
              </a:rPr>
              <a:t>somut </a:t>
            </a:r>
            <a:r>
              <a:rPr dirty="0" sz="2400" spc="-15">
                <a:latin typeface="Carlito"/>
                <a:cs typeface="Carlito"/>
              </a:rPr>
              <a:t>düzeyde  </a:t>
            </a:r>
            <a:r>
              <a:rPr dirty="0" sz="2400" spc="-25">
                <a:latin typeface="Carlito"/>
                <a:cs typeface="Carlito"/>
              </a:rPr>
              <a:t>anlayabilirler. </a:t>
            </a:r>
            <a:r>
              <a:rPr dirty="0" sz="2400">
                <a:latin typeface="Carlito"/>
                <a:cs typeface="Carlito"/>
              </a:rPr>
              <a:t>Bu nedenle </a:t>
            </a:r>
            <a:r>
              <a:rPr dirty="0" sz="2400" spc="-5">
                <a:latin typeface="Carlito"/>
                <a:cs typeface="Carlito"/>
              </a:rPr>
              <a:t>dı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arıya çıkmaktan </a:t>
            </a:r>
            <a:r>
              <a:rPr dirty="0" sz="2400" spc="-25">
                <a:latin typeface="Carlito"/>
                <a:cs typeface="Carlito"/>
              </a:rPr>
              <a:t>korkabilirler,  </a:t>
            </a:r>
            <a:r>
              <a:rPr dirty="0" sz="2400" spc="-10">
                <a:latin typeface="Carlito"/>
                <a:cs typeface="Carlito"/>
              </a:rPr>
              <a:t>okula </a:t>
            </a:r>
            <a:r>
              <a:rPr dirty="0" sz="2400">
                <a:latin typeface="Carlito"/>
                <a:cs typeface="Carlito"/>
              </a:rPr>
              <a:t>gitmek </a:t>
            </a:r>
            <a:r>
              <a:rPr dirty="0" sz="2400" spc="-10">
                <a:latin typeface="Carlito"/>
                <a:cs typeface="Carlito"/>
              </a:rPr>
              <a:t>istemeyebilir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arkada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larıyla </a:t>
            </a:r>
            <a:r>
              <a:rPr dirty="0" sz="2400" spc="-10">
                <a:latin typeface="Carlito"/>
                <a:cs typeface="Carlito"/>
              </a:rPr>
              <a:t>vakit </a:t>
            </a:r>
            <a:r>
              <a:rPr dirty="0" sz="2400" spc="-5">
                <a:latin typeface="Carlito"/>
                <a:cs typeface="Carlito"/>
              </a:rPr>
              <a:t>geçirmeyi  </a:t>
            </a:r>
            <a:r>
              <a:rPr dirty="0" sz="2400" spc="-25">
                <a:latin typeface="Carlito"/>
                <a:cs typeface="Carlito"/>
              </a:rPr>
              <a:t>bırakabilirler.</a:t>
            </a:r>
            <a:endParaRPr sz="2400">
              <a:latin typeface="Carlito"/>
              <a:cs typeface="Carlito"/>
            </a:endParaRPr>
          </a:p>
          <a:p>
            <a:pPr algn="just" marL="12700" marR="19685">
              <a:lnSpc>
                <a:spcPts val="2630"/>
              </a:lnSpc>
              <a:spcBef>
                <a:spcPts val="725"/>
              </a:spcBef>
            </a:pPr>
            <a:r>
              <a:rPr dirty="0" sz="2400" spc="-5">
                <a:latin typeface="Carlito"/>
                <a:cs typeface="Carlito"/>
              </a:rPr>
              <a:t>Kendilerinin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aile </a:t>
            </a:r>
            <a:r>
              <a:rPr dirty="0" sz="2400" spc="-5">
                <a:latin typeface="Carlito"/>
                <a:cs typeface="Carlito"/>
              </a:rPr>
              <a:t>üyelerinden </a:t>
            </a:r>
            <a:r>
              <a:rPr dirty="0" sz="2400">
                <a:latin typeface="Carlito"/>
                <a:cs typeface="Carlito"/>
              </a:rPr>
              <a:t>birinin </a:t>
            </a:r>
            <a:r>
              <a:rPr dirty="0" sz="2400" spc="-20">
                <a:latin typeface="Carlito"/>
                <a:cs typeface="Carlito"/>
              </a:rPr>
              <a:t>zarar  </a:t>
            </a:r>
            <a:r>
              <a:rPr dirty="0" sz="2400" spc="-5">
                <a:latin typeface="Carlito"/>
                <a:cs typeface="Carlito"/>
              </a:rPr>
              <a:t>görebilece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ine yönelik </a:t>
            </a:r>
            <a:r>
              <a:rPr dirty="0" sz="2400" spc="-10">
                <a:latin typeface="Carlito"/>
                <a:cs typeface="Carlito"/>
              </a:rPr>
              <a:t>yo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un </a:t>
            </a:r>
            <a:r>
              <a:rPr dirty="0" sz="2400">
                <a:latin typeface="Carlito"/>
                <a:cs typeface="Carlito"/>
              </a:rPr>
              <a:t>endi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ya</a:t>
            </a:r>
            <a:r>
              <a:rPr dirty="0" sz="2400" spc="-25">
                <a:latin typeface="RobotoRegular"/>
                <a:cs typeface="RobotoRegular"/>
              </a:rPr>
              <a:t>ş</a:t>
            </a:r>
            <a:r>
              <a:rPr dirty="0" sz="2400" spc="-25">
                <a:latin typeface="Carlito"/>
                <a:cs typeface="Carlito"/>
              </a:rPr>
              <a:t>ayabilirler.</a:t>
            </a:r>
            <a:endParaRPr sz="2400">
              <a:latin typeface="Carlito"/>
              <a:cs typeface="Carlito"/>
            </a:endParaRPr>
          </a:p>
          <a:p>
            <a:pPr algn="just" marL="12700" marR="22860">
              <a:lnSpc>
                <a:spcPts val="2630"/>
              </a:lnSpc>
              <a:spcBef>
                <a:spcPts val="740"/>
              </a:spcBef>
            </a:pPr>
            <a:r>
              <a:rPr dirty="0" sz="2400">
                <a:latin typeface="Carlito"/>
                <a:cs typeface="Carlito"/>
              </a:rPr>
              <a:t>Bazı </a:t>
            </a:r>
            <a:r>
              <a:rPr dirty="0" sz="2400" spc="-5">
                <a:latin typeface="Carlito"/>
                <a:cs typeface="Carlito"/>
              </a:rPr>
              <a:t>çocuklar </a:t>
            </a:r>
            <a:r>
              <a:rPr dirty="0" sz="2400">
                <a:latin typeface="Carlito"/>
                <a:cs typeface="Carlito"/>
              </a:rPr>
              <a:t>herhangi bir neden </a:t>
            </a:r>
            <a:r>
              <a:rPr dirty="0" sz="2400" spc="-5">
                <a:latin typeface="Carlito"/>
                <a:cs typeface="Carlito"/>
              </a:rPr>
              <a:t>olmaksızın </a:t>
            </a:r>
            <a:r>
              <a:rPr dirty="0" sz="2400" spc="-10">
                <a:latin typeface="Carlito"/>
                <a:cs typeface="Carlito"/>
              </a:rPr>
              <a:t>öfkelenebilir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 spc="-10">
                <a:latin typeface="Carlito"/>
                <a:cs typeface="Carlito"/>
              </a:rPr>
              <a:t>saldırganca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davranabilirler.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77" y="1471338"/>
            <a:ext cx="82137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Çocuklarda </a:t>
            </a:r>
            <a:r>
              <a:rPr dirty="0" sz="2800"/>
              <a:t>Görülebilecek </a:t>
            </a:r>
            <a:r>
              <a:rPr dirty="0" sz="2800" spc="-10"/>
              <a:t>Ruhsal</a:t>
            </a:r>
            <a:r>
              <a:rPr dirty="0" sz="2800" spc="-45"/>
              <a:t>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510756"/>
            <a:ext cx="7430770" cy="360299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6-11 ya</a:t>
            </a:r>
            <a:r>
              <a:rPr dirty="0" sz="2200" spc="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ve arasındaki</a:t>
            </a:r>
            <a:r>
              <a:rPr dirty="0" sz="2200" spc="-110" b="1" i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çocuklar:</a:t>
            </a:r>
            <a:endParaRPr sz="2200">
              <a:latin typeface="Carlito"/>
              <a:cs typeface="Carlito"/>
            </a:endParaRPr>
          </a:p>
          <a:p>
            <a:pPr marL="165100" indent="-153035">
              <a:lnSpc>
                <a:spcPts val="2755"/>
              </a:lnSpc>
              <a:spcBef>
                <a:spcPts val="459"/>
              </a:spcBef>
              <a:buSzPct val="95833"/>
              <a:buChar char="•"/>
              <a:tabLst>
                <a:tab pos="165735" algn="l"/>
              </a:tabLst>
            </a:pPr>
            <a:r>
              <a:rPr dirty="0" sz="2400" spc="-10">
                <a:latin typeface="Carlito"/>
                <a:cs typeface="Carlito"/>
              </a:rPr>
              <a:t>Dikkatini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eye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verememe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2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ırı </a:t>
            </a:r>
            <a:r>
              <a:rPr dirty="0" sz="2400" spc="-5">
                <a:latin typeface="Carlito"/>
                <a:cs typeface="Carlito"/>
              </a:rPr>
              <a:t>alıngan, </a:t>
            </a:r>
            <a:r>
              <a:rPr dirty="0" sz="2400">
                <a:latin typeface="Carlito"/>
                <a:cs typeface="Carlito"/>
              </a:rPr>
              <a:t>sinirli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25">
                <a:latin typeface="Carlito"/>
                <a:cs typeface="Carlito"/>
              </a:rPr>
              <a:t>kavgacı </a:t>
            </a:r>
            <a:r>
              <a:rPr dirty="0" sz="2400">
                <a:latin typeface="Carlito"/>
                <a:cs typeface="Carlito"/>
              </a:rPr>
              <a:t>olma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2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20">
                <a:latin typeface="Carlito"/>
                <a:cs typeface="Carlito"/>
              </a:rPr>
              <a:t>Herkesten </a:t>
            </a:r>
            <a:r>
              <a:rPr dirty="0" sz="2400" spc="-5">
                <a:latin typeface="Carlito"/>
                <a:cs typeface="Carlito"/>
              </a:rPr>
              <a:t>uzakla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ma, </a:t>
            </a:r>
            <a:r>
              <a:rPr dirty="0" sz="2400">
                <a:latin typeface="Carlito"/>
                <a:cs typeface="Carlito"/>
              </a:rPr>
              <a:t>içine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kapanma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2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10">
                <a:latin typeface="Carlito"/>
                <a:cs typeface="Carlito"/>
              </a:rPr>
              <a:t>Kabus </a:t>
            </a:r>
            <a:r>
              <a:rPr dirty="0" sz="2400" spc="-5">
                <a:latin typeface="Carlito"/>
                <a:cs typeface="Carlito"/>
              </a:rPr>
              <a:t>görme, </a:t>
            </a:r>
            <a:r>
              <a:rPr dirty="0" sz="2400">
                <a:latin typeface="Carlito"/>
                <a:cs typeface="Carlito"/>
              </a:rPr>
              <a:t>uyumak </a:t>
            </a:r>
            <a:r>
              <a:rPr dirty="0" sz="2400" spc="-10">
                <a:latin typeface="Carlito"/>
                <a:cs typeface="Carlito"/>
              </a:rPr>
              <a:t>istememe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10">
                <a:latin typeface="Carlito"/>
                <a:cs typeface="Carlito"/>
              </a:rPr>
              <a:t>uyku</a:t>
            </a:r>
            <a:r>
              <a:rPr dirty="0" sz="2400" spc="1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problemleri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750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10">
                <a:latin typeface="Carlito"/>
                <a:cs typeface="Carlito"/>
              </a:rPr>
              <a:t>Karın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rısı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ba</a:t>
            </a:r>
            <a:r>
              <a:rPr dirty="0" sz="2400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rısı gibi </a:t>
            </a:r>
            <a:r>
              <a:rPr dirty="0" sz="2400" spc="-5">
                <a:latin typeface="Carlito"/>
                <a:cs typeface="Carlito"/>
              </a:rPr>
              <a:t>fiziksel</a:t>
            </a:r>
            <a:r>
              <a:rPr dirty="0" sz="2400" spc="-105">
                <a:latin typeface="Carlito"/>
                <a:cs typeface="Carlito"/>
              </a:rPr>
              <a:t> 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ikayetler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755"/>
              </a:lnSpc>
              <a:spcBef>
                <a:spcPts val="495"/>
              </a:spcBef>
              <a:buSzPct val="95833"/>
              <a:buChar char="•"/>
              <a:tabLst>
                <a:tab pos="233045" algn="l"/>
              </a:tabLst>
            </a:pPr>
            <a:r>
              <a:rPr dirty="0" sz="2400" spc="-5">
                <a:latin typeface="Carlito"/>
                <a:cs typeface="Carlito"/>
              </a:rPr>
              <a:t>Okula </a:t>
            </a:r>
            <a:r>
              <a:rPr dirty="0" sz="2400">
                <a:latin typeface="Carlito"/>
                <a:cs typeface="Carlito"/>
              </a:rPr>
              <a:t>uyum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problemleri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2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>
                <a:latin typeface="Carlito"/>
                <a:cs typeface="Carlito"/>
              </a:rPr>
              <a:t>Asılsız </a:t>
            </a:r>
            <a:r>
              <a:rPr dirty="0" sz="2400" spc="-15">
                <a:latin typeface="Carlito"/>
                <a:cs typeface="Carlito"/>
              </a:rPr>
              <a:t>korkular </a:t>
            </a:r>
            <a:r>
              <a:rPr dirty="0" sz="2400" spc="-5">
                <a:latin typeface="Carlito"/>
                <a:cs typeface="Carlito"/>
              </a:rPr>
              <a:t>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tirme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hep bu </a:t>
            </a:r>
            <a:r>
              <a:rPr dirty="0" sz="2400" spc="-15">
                <a:latin typeface="Carlito"/>
                <a:cs typeface="Carlito"/>
              </a:rPr>
              <a:t>korkulardan </a:t>
            </a:r>
            <a:r>
              <a:rPr dirty="0" sz="2400" spc="-10">
                <a:latin typeface="Carlito"/>
                <a:cs typeface="Carlito"/>
              </a:rPr>
              <a:t>söz</a:t>
            </a:r>
            <a:r>
              <a:rPr dirty="0" sz="2400" spc="6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etme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62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5">
                <a:latin typeface="Carlito"/>
                <a:cs typeface="Carlito"/>
              </a:rPr>
              <a:t>Sevdi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 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eylerden </a:t>
            </a:r>
            <a:r>
              <a:rPr dirty="0" sz="2400">
                <a:latin typeface="Carlito"/>
                <a:cs typeface="Carlito"/>
              </a:rPr>
              <a:t>artık </a:t>
            </a:r>
            <a:r>
              <a:rPr dirty="0" sz="2400" spc="-20">
                <a:latin typeface="Carlito"/>
                <a:cs typeface="Carlito"/>
              </a:rPr>
              <a:t>zevk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almama</a:t>
            </a:r>
            <a:endParaRPr sz="2400">
              <a:latin typeface="Carlito"/>
              <a:cs typeface="Carlito"/>
            </a:endParaRPr>
          </a:p>
          <a:p>
            <a:pPr marL="232410" indent="-220345">
              <a:lnSpc>
                <a:spcPts val="2755"/>
              </a:lnSpc>
              <a:buSzPct val="95833"/>
              <a:buChar char="•"/>
              <a:tabLst>
                <a:tab pos="233045" algn="l"/>
              </a:tabLst>
            </a:pPr>
            <a:r>
              <a:rPr dirty="0" sz="2400" spc="-15">
                <a:latin typeface="Carlito"/>
                <a:cs typeface="Carlito"/>
              </a:rPr>
              <a:t>Ya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ıtlarından </a:t>
            </a:r>
            <a:r>
              <a:rPr dirty="0" sz="2400">
                <a:latin typeface="Carlito"/>
                <a:cs typeface="Carlito"/>
              </a:rPr>
              <a:t>daha </a:t>
            </a:r>
            <a:r>
              <a:rPr dirty="0" sz="2400" spc="-10">
                <a:latin typeface="Carlito"/>
                <a:cs typeface="Carlito"/>
              </a:rPr>
              <a:t>fazla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daha az </a:t>
            </a:r>
            <a:r>
              <a:rPr dirty="0" sz="2400" spc="-10">
                <a:latin typeface="Carlito"/>
                <a:cs typeface="Carlito"/>
              </a:rPr>
              <a:t>yemek yeme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280838"/>
            <a:ext cx="6505575" cy="833755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5"/>
              <a:t>Çocuklarda </a:t>
            </a:r>
            <a:r>
              <a:rPr dirty="0" sz="2800"/>
              <a:t>Görülebilecek</a:t>
            </a:r>
            <a:r>
              <a:rPr dirty="0" sz="2800" spc="-145"/>
              <a:t> </a:t>
            </a:r>
            <a:r>
              <a:rPr dirty="0" sz="2800" spc="-10"/>
              <a:t>Ruhsal 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7731125" cy="258191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 marR="5715">
              <a:lnSpc>
                <a:spcPts val="2630"/>
              </a:lnSpc>
              <a:spcBef>
                <a:spcPts val="395"/>
              </a:spcBef>
            </a:pP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12-18 </a:t>
            </a:r>
            <a:r>
              <a:rPr dirty="0" sz="2400" spc="-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400" spc="-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arasındaki </a:t>
            </a:r>
            <a:r>
              <a:rPr dirty="0" sz="2400" spc="-30">
                <a:latin typeface="Carlito"/>
                <a:cs typeface="Carlito"/>
              </a:rPr>
              <a:t>ergenler, </a:t>
            </a:r>
            <a:r>
              <a:rPr dirty="0" sz="2400">
                <a:latin typeface="Carlito"/>
                <a:cs typeface="Carlito"/>
              </a:rPr>
              <a:t>içinde bulundukları </a:t>
            </a:r>
            <a:r>
              <a:rPr dirty="0" sz="2400" spc="-5">
                <a:latin typeface="Carlito"/>
                <a:cs typeface="Carlito"/>
              </a:rPr>
              <a:t>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imsel  </a:t>
            </a:r>
            <a:r>
              <a:rPr dirty="0" sz="2400">
                <a:latin typeface="Carlito"/>
                <a:cs typeface="Carlito"/>
              </a:rPr>
              <a:t>dönem nedeniyle bazı </a:t>
            </a:r>
            <a:r>
              <a:rPr dirty="0" sz="2400" spc="-5">
                <a:latin typeface="Carlito"/>
                <a:cs typeface="Carlito"/>
              </a:rPr>
              <a:t>fiziksel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duygusal 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imler  </a:t>
            </a:r>
            <a:r>
              <a:rPr dirty="0" sz="2400" spc="-25">
                <a:latin typeface="Carlito"/>
                <a:cs typeface="Carlito"/>
              </a:rPr>
              <a:t>geçirirler.</a:t>
            </a:r>
            <a:endParaRPr sz="2400">
              <a:latin typeface="Carlito"/>
              <a:cs typeface="Carlito"/>
            </a:endParaRPr>
          </a:p>
          <a:p>
            <a:pPr algn="just" marL="12700" marR="5080">
              <a:lnSpc>
                <a:spcPts val="2630"/>
              </a:lnSpc>
              <a:spcBef>
                <a:spcPts val="735"/>
              </a:spcBef>
            </a:pPr>
            <a:r>
              <a:rPr dirty="0" sz="2400">
                <a:latin typeface="Carlito"/>
                <a:cs typeface="Carlito"/>
              </a:rPr>
              <a:t>Bu dönemde, salgına dair </a:t>
            </a:r>
            <a:r>
              <a:rPr dirty="0" sz="2400" spc="-25">
                <a:latin typeface="Carlito"/>
                <a:cs typeface="Carlito"/>
              </a:rPr>
              <a:t>kaygı </a:t>
            </a:r>
            <a:r>
              <a:rPr dirty="0" sz="2400">
                <a:latin typeface="Carlito"/>
                <a:cs typeface="Carlito"/>
              </a:rPr>
              <a:t>ile 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 çıkmak onlar için </a:t>
            </a:r>
            <a:r>
              <a:rPr dirty="0" sz="2400" spc="-20">
                <a:latin typeface="Carlito"/>
                <a:cs typeface="Carlito"/>
              </a:rPr>
              <a:t>zor  </a:t>
            </a:r>
            <a:r>
              <a:rPr dirty="0" sz="2400" spc="-30">
                <a:latin typeface="Carlito"/>
                <a:cs typeface="Carlito"/>
              </a:rPr>
              <a:t>olabilir.</a:t>
            </a:r>
            <a:endParaRPr sz="2400">
              <a:latin typeface="Carlito"/>
              <a:cs typeface="Carlito"/>
            </a:endParaRPr>
          </a:p>
          <a:p>
            <a:pPr algn="just" marL="12700" marR="10795">
              <a:lnSpc>
                <a:spcPts val="2630"/>
              </a:lnSpc>
              <a:spcBef>
                <a:spcPts val="740"/>
              </a:spcBef>
            </a:pPr>
            <a:r>
              <a:rPr dirty="0" sz="2400" spc="-40">
                <a:latin typeface="Carlito"/>
                <a:cs typeface="Carlito"/>
              </a:rPr>
              <a:t>Ya</a:t>
            </a:r>
            <a:r>
              <a:rPr dirty="0" sz="2400" spc="-40">
                <a:latin typeface="RobotoRegular"/>
                <a:cs typeface="RobotoRegular"/>
              </a:rPr>
              <a:t>ş</a:t>
            </a:r>
            <a:r>
              <a:rPr dirty="0" sz="2400" spc="-40">
                <a:latin typeface="Carlito"/>
                <a:cs typeface="Carlito"/>
              </a:rPr>
              <a:t>ça </a:t>
            </a:r>
            <a:r>
              <a:rPr dirty="0" sz="2400">
                <a:latin typeface="Carlito"/>
                <a:cs typeface="Carlito"/>
              </a:rPr>
              <a:t>daha büyük </a:t>
            </a:r>
            <a:r>
              <a:rPr dirty="0" sz="2400" spc="-10">
                <a:latin typeface="Carlito"/>
                <a:cs typeface="Carlito"/>
              </a:rPr>
              <a:t>ergenler kendilerine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ebeveynlerine </a:t>
            </a:r>
            <a:r>
              <a:rPr dirty="0" sz="2400" spc="-10">
                <a:latin typeface="Carlito"/>
                <a:cs typeface="Carlito"/>
              </a:rPr>
              <a:t>kar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ı  </a:t>
            </a:r>
            <a:r>
              <a:rPr dirty="0" sz="2400">
                <a:latin typeface="Carlito"/>
                <a:cs typeface="Carlito"/>
              </a:rPr>
              <a:t>hiç </a:t>
            </a:r>
            <a:r>
              <a:rPr dirty="0" sz="2400" spc="-15">
                <a:latin typeface="Carlito"/>
                <a:cs typeface="Carlito"/>
              </a:rPr>
              <a:t>stres ve </a:t>
            </a:r>
            <a:r>
              <a:rPr dirty="0" sz="2400" spc="-25">
                <a:latin typeface="Carlito"/>
                <a:cs typeface="Carlito"/>
              </a:rPr>
              <a:t>kaygı </a:t>
            </a:r>
            <a:r>
              <a:rPr dirty="0" sz="2400" spc="-5">
                <a:latin typeface="Carlito"/>
                <a:cs typeface="Carlito"/>
              </a:rPr>
              <a:t>hissetmiyormu</a:t>
            </a:r>
            <a:r>
              <a:rPr dirty="0" sz="2400" spc="-5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gibi</a:t>
            </a:r>
            <a:r>
              <a:rPr dirty="0" sz="2400" spc="50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davranabilirler.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399342"/>
            <a:ext cx="82137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Çocuklarda </a:t>
            </a:r>
            <a:r>
              <a:rPr dirty="0" sz="2800"/>
              <a:t>Görülebilecek </a:t>
            </a:r>
            <a:r>
              <a:rPr dirty="0" sz="2800" spc="-10"/>
              <a:t>Ruhsal</a:t>
            </a:r>
            <a:r>
              <a:rPr dirty="0" sz="2800" spc="-45"/>
              <a:t> </a:t>
            </a:r>
            <a:r>
              <a:rPr dirty="0" sz="2800" spc="-25"/>
              <a:t>Tepkiler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531224"/>
            <a:ext cx="7404734" cy="3415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12-18 </a:t>
            </a:r>
            <a:r>
              <a:rPr dirty="0" sz="2400" spc="-5" b="1" i="1">
                <a:solidFill>
                  <a:srgbClr val="FF0000"/>
                </a:solidFill>
                <a:latin typeface="Carlito"/>
                <a:cs typeface="Carlito"/>
              </a:rPr>
              <a:t>ya</a:t>
            </a:r>
            <a:r>
              <a:rPr dirty="0" sz="2400" spc="-5" b="0" i="1">
                <a:solidFill>
                  <a:srgbClr val="FF0000"/>
                </a:solidFill>
                <a:latin typeface="Roboto"/>
                <a:cs typeface="Roboto"/>
              </a:rPr>
              <a:t>ş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ve arasındaki</a:t>
            </a:r>
            <a:r>
              <a:rPr dirty="0" sz="2400" spc="-85" b="1" i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b="1" i="1">
                <a:solidFill>
                  <a:srgbClr val="FF0000"/>
                </a:solidFill>
                <a:latin typeface="Carlito"/>
                <a:cs typeface="Carlito"/>
              </a:rPr>
              <a:t>ergenler:</a:t>
            </a:r>
            <a:endParaRPr sz="2400">
              <a:latin typeface="Carlito"/>
              <a:cs typeface="Carlito"/>
            </a:endParaRPr>
          </a:p>
          <a:p>
            <a:pPr marL="241300" indent="-228600">
              <a:lnSpc>
                <a:spcPts val="2800"/>
              </a:lnSpc>
              <a:spcBef>
                <a:spcPts val="145"/>
              </a:spcBef>
              <a:buChar char="•"/>
              <a:tabLst>
                <a:tab pos="241300" algn="l"/>
              </a:tabLst>
            </a:pPr>
            <a:r>
              <a:rPr dirty="0" sz="2600" spc="-10">
                <a:latin typeface="Carlito"/>
                <a:cs typeface="Carlito"/>
              </a:rPr>
              <a:t>Uyku </a:t>
            </a:r>
            <a:r>
              <a:rPr dirty="0" sz="2600" spc="-5">
                <a:latin typeface="Carlito"/>
                <a:cs typeface="Carlito"/>
              </a:rPr>
              <a:t>problemleri (uykusuzluk, </a:t>
            </a:r>
            <a:r>
              <a:rPr dirty="0" sz="2600" spc="-10">
                <a:latin typeface="Carlito"/>
                <a:cs typeface="Carlito"/>
              </a:rPr>
              <a:t>kabus </a:t>
            </a:r>
            <a:r>
              <a:rPr dirty="0" sz="2600" spc="-5">
                <a:latin typeface="Carlito"/>
                <a:cs typeface="Carlito"/>
              </a:rPr>
              <a:t>vb.)</a:t>
            </a:r>
            <a:r>
              <a:rPr dirty="0" sz="260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ya</a:t>
            </a:r>
            <a:r>
              <a:rPr dirty="0" sz="2600" spc="-10">
                <a:latin typeface="RobotoRegular"/>
                <a:cs typeface="RobotoRegular"/>
              </a:rPr>
              <a:t>ş</a:t>
            </a:r>
            <a:r>
              <a:rPr dirty="0" sz="2600" spc="-10">
                <a:latin typeface="Carlito"/>
                <a:cs typeface="Carlito"/>
              </a:rPr>
              <a:t>ama</a:t>
            </a:r>
            <a:endParaRPr sz="2600">
              <a:latin typeface="Carlito"/>
              <a:cs typeface="Carlito"/>
            </a:endParaRPr>
          </a:p>
          <a:p>
            <a:pPr marL="12700" marR="360680">
              <a:lnSpc>
                <a:spcPct val="79300"/>
              </a:lnSpc>
              <a:spcBef>
                <a:spcPts val="320"/>
              </a:spcBef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Salgın </a:t>
            </a:r>
            <a:r>
              <a:rPr dirty="0" sz="2600" spc="-10">
                <a:latin typeface="Carlito"/>
                <a:cs typeface="Carlito"/>
              </a:rPr>
              <a:t>hastalı</a:t>
            </a:r>
            <a:r>
              <a:rPr dirty="0" sz="2600" spc="-10">
                <a:latin typeface="RobotoRegular"/>
                <a:cs typeface="RobotoRegular"/>
              </a:rPr>
              <a:t>ğ</a:t>
            </a:r>
            <a:r>
              <a:rPr dirty="0" sz="2600" spc="-10">
                <a:latin typeface="Carlito"/>
                <a:cs typeface="Carlito"/>
              </a:rPr>
              <a:t>ı </a:t>
            </a:r>
            <a:r>
              <a:rPr dirty="0" sz="2600" spc="-5">
                <a:latin typeface="Carlito"/>
                <a:cs typeface="Carlito"/>
              </a:rPr>
              <a:t>hatırlatıcı </a:t>
            </a:r>
            <a:r>
              <a:rPr dirty="0" sz="2600" spc="-10">
                <a:latin typeface="Carlito"/>
                <a:cs typeface="Carlito"/>
              </a:rPr>
              <a:t>ortamlardan </a:t>
            </a:r>
            <a:r>
              <a:rPr dirty="0" sz="2600" spc="-15">
                <a:latin typeface="Carlito"/>
                <a:cs typeface="Carlito"/>
              </a:rPr>
              <a:t>ve </a:t>
            </a:r>
            <a:r>
              <a:rPr dirty="0" sz="2600" spc="-10">
                <a:latin typeface="Carlito"/>
                <a:cs typeface="Carlito"/>
              </a:rPr>
              <a:t>hastalıkla  </a:t>
            </a:r>
            <a:r>
              <a:rPr dirty="0" sz="2600">
                <a:latin typeface="Carlito"/>
                <a:cs typeface="Carlito"/>
              </a:rPr>
              <a:t>ilgili </a:t>
            </a:r>
            <a:r>
              <a:rPr dirty="0" sz="2600" spc="-15">
                <a:latin typeface="Carlito"/>
                <a:cs typeface="Carlito"/>
              </a:rPr>
              <a:t>konu</a:t>
            </a:r>
            <a:r>
              <a:rPr dirty="0" sz="2600" spc="-15">
                <a:latin typeface="RobotoRegular"/>
                <a:cs typeface="RobotoRegular"/>
              </a:rPr>
              <a:t>ş</a:t>
            </a:r>
            <a:r>
              <a:rPr dirty="0" sz="2600" spc="-15">
                <a:latin typeface="Carlito"/>
                <a:cs typeface="Carlito"/>
              </a:rPr>
              <a:t>maktan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kaçınma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155"/>
              </a:lnSpc>
              <a:buChar char="•"/>
              <a:tabLst>
                <a:tab pos="241300" algn="l"/>
              </a:tabLst>
            </a:pPr>
            <a:r>
              <a:rPr dirty="0" sz="2600" spc="-30">
                <a:latin typeface="Carlito"/>
                <a:cs typeface="Carlito"/>
              </a:rPr>
              <a:t>Tütün, </a:t>
            </a:r>
            <a:r>
              <a:rPr dirty="0" sz="2600" spc="-20">
                <a:latin typeface="Carlito"/>
                <a:cs typeface="Carlito"/>
              </a:rPr>
              <a:t>alkol ya </a:t>
            </a:r>
            <a:r>
              <a:rPr dirty="0" sz="2600">
                <a:latin typeface="Carlito"/>
                <a:cs typeface="Carlito"/>
              </a:rPr>
              <a:t>da </a:t>
            </a:r>
            <a:r>
              <a:rPr dirty="0" sz="2600" spc="-5">
                <a:latin typeface="Carlito"/>
                <a:cs typeface="Carlito"/>
              </a:rPr>
              <a:t>madde </a:t>
            </a:r>
            <a:r>
              <a:rPr dirty="0" sz="2600" spc="-15">
                <a:latin typeface="Carlito"/>
                <a:cs typeface="Carlito"/>
              </a:rPr>
              <a:t>kullanmaya</a:t>
            </a:r>
            <a:r>
              <a:rPr dirty="0" sz="2600" spc="70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ba</a:t>
            </a:r>
            <a:r>
              <a:rPr dirty="0" sz="2600" spc="-5">
                <a:latin typeface="RobotoRegular"/>
                <a:cs typeface="RobotoRegular"/>
              </a:rPr>
              <a:t>ş</a:t>
            </a:r>
            <a:r>
              <a:rPr dirty="0" sz="2600" spc="-5">
                <a:latin typeface="Carlito"/>
                <a:cs typeface="Carlito"/>
              </a:rPr>
              <a:t>lama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475"/>
              </a:lnSpc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Aile </a:t>
            </a:r>
            <a:r>
              <a:rPr dirty="0" sz="2600" spc="-15">
                <a:latin typeface="Carlito"/>
                <a:cs typeface="Carlito"/>
              </a:rPr>
              <a:t>ve </a:t>
            </a:r>
            <a:r>
              <a:rPr dirty="0" sz="2600" spc="-10">
                <a:latin typeface="Carlito"/>
                <a:cs typeface="Carlito"/>
              </a:rPr>
              <a:t>arkada</a:t>
            </a:r>
            <a:r>
              <a:rPr dirty="0" sz="2600" spc="-10">
                <a:latin typeface="RobotoRegular"/>
                <a:cs typeface="RobotoRegular"/>
              </a:rPr>
              <a:t>ş</a:t>
            </a:r>
            <a:r>
              <a:rPr dirty="0" sz="2600" spc="-10">
                <a:latin typeface="Carlito"/>
                <a:cs typeface="Carlito"/>
              </a:rPr>
              <a:t>lardan uzakla</a:t>
            </a:r>
            <a:r>
              <a:rPr dirty="0" sz="2600" spc="-10">
                <a:latin typeface="RobotoRegular"/>
                <a:cs typeface="RobotoRegular"/>
              </a:rPr>
              <a:t>ş</a:t>
            </a:r>
            <a:r>
              <a:rPr dirty="0" sz="2600" spc="-10">
                <a:latin typeface="Carlito"/>
                <a:cs typeface="Carlito"/>
              </a:rPr>
              <a:t>ma, sürekli yalnız</a:t>
            </a:r>
            <a:r>
              <a:rPr dirty="0" sz="2600" spc="75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kalma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475"/>
              </a:lnSpc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A</a:t>
            </a:r>
            <a:r>
              <a:rPr dirty="0" sz="2600" spc="-5">
                <a:latin typeface="RobotoRegular"/>
                <a:cs typeface="RobotoRegular"/>
              </a:rPr>
              <a:t>ş</a:t>
            </a:r>
            <a:r>
              <a:rPr dirty="0" sz="2600" spc="-5">
                <a:latin typeface="Carlito"/>
                <a:cs typeface="Carlito"/>
              </a:rPr>
              <a:t>ırı </a:t>
            </a:r>
            <a:r>
              <a:rPr dirty="0" sz="2600" spc="-10">
                <a:latin typeface="Carlito"/>
                <a:cs typeface="Carlito"/>
              </a:rPr>
              <a:t>alıngan </a:t>
            </a:r>
            <a:r>
              <a:rPr dirty="0" sz="2600" spc="-20">
                <a:latin typeface="Carlito"/>
                <a:cs typeface="Carlito"/>
              </a:rPr>
              <a:t>ya </a:t>
            </a:r>
            <a:r>
              <a:rPr dirty="0" sz="2600">
                <a:latin typeface="Carlito"/>
                <a:cs typeface="Carlito"/>
              </a:rPr>
              <a:t>da </a:t>
            </a:r>
            <a:r>
              <a:rPr dirty="0" sz="2600" spc="-15">
                <a:latin typeface="Carlito"/>
                <a:cs typeface="Carlito"/>
              </a:rPr>
              <a:t>öfkeli</a:t>
            </a:r>
            <a:r>
              <a:rPr dirty="0" sz="2600" spc="9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olma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795"/>
              </a:lnSpc>
              <a:buChar char="•"/>
              <a:tabLst>
                <a:tab pos="241300" algn="l"/>
              </a:tabLst>
            </a:pPr>
            <a:r>
              <a:rPr dirty="0" sz="2600" spc="-10">
                <a:latin typeface="Carlito"/>
                <a:cs typeface="Carlito"/>
              </a:rPr>
              <a:t>Sevdi</a:t>
            </a:r>
            <a:r>
              <a:rPr dirty="0" sz="2600" spc="-10">
                <a:latin typeface="RobotoRegular"/>
                <a:cs typeface="RobotoRegular"/>
              </a:rPr>
              <a:t>ğ</a:t>
            </a:r>
            <a:r>
              <a:rPr dirty="0" sz="2600" spc="-10">
                <a:latin typeface="Carlito"/>
                <a:cs typeface="Carlito"/>
              </a:rPr>
              <a:t>i </a:t>
            </a:r>
            <a:r>
              <a:rPr dirty="0" sz="2600" spc="-10">
                <a:latin typeface="RobotoRegular"/>
                <a:cs typeface="RobotoRegular"/>
              </a:rPr>
              <a:t>ş</a:t>
            </a:r>
            <a:r>
              <a:rPr dirty="0" sz="2600" spc="-10">
                <a:latin typeface="Carlito"/>
                <a:cs typeface="Carlito"/>
              </a:rPr>
              <a:t>eylerden </a:t>
            </a:r>
            <a:r>
              <a:rPr dirty="0" sz="2600" spc="-5">
                <a:latin typeface="Carlito"/>
                <a:cs typeface="Carlito"/>
              </a:rPr>
              <a:t>artık </a:t>
            </a:r>
            <a:r>
              <a:rPr dirty="0" sz="2600" spc="-20">
                <a:latin typeface="Carlito"/>
                <a:cs typeface="Carlito"/>
              </a:rPr>
              <a:t>zevk</a:t>
            </a:r>
            <a:r>
              <a:rPr dirty="0" sz="2600" spc="25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almama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795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dirty="0" sz="2600" spc="-10">
                <a:latin typeface="Carlito"/>
                <a:cs typeface="Carlito"/>
              </a:rPr>
              <a:t>Okula </a:t>
            </a:r>
            <a:r>
              <a:rPr dirty="0" sz="2600" spc="-25">
                <a:latin typeface="Carlito"/>
                <a:cs typeface="Carlito"/>
              </a:rPr>
              <a:t>veya </a:t>
            </a:r>
            <a:r>
              <a:rPr dirty="0" sz="2600" spc="-10">
                <a:latin typeface="Carlito"/>
                <a:cs typeface="Carlito"/>
              </a:rPr>
              <a:t>yeni düzene </a:t>
            </a:r>
            <a:r>
              <a:rPr dirty="0" sz="2600">
                <a:latin typeface="Carlito"/>
                <a:cs typeface="Carlito"/>
              </a:rPr>
              <a:t>uyumda</a:t>
            </a:r>
            <a:r>
              <a:rPr dirty="0" sz="2600" spc="5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zorlanma</a:t>
            </a:r>
            <a:endParaRPr sz="2600">
              <a:latin typeface="Carlito"/>
              <a:cs typeface="Carlito"/>
            </a:endParaRPr>
          </a:p>
          <a:p>
            <a:pPr marL="241300" indent="-228600">
              <a:lnSpc>
                <a:spcPts val="2800"/>
              </a:lnSpc>
              <a:buChar char="•"/>
              <a:tabLst>
                <a:tab pos="241300" algn="l"/>
              </a:tabLst>
            </a:pPr>
            <a:r>
              <a:rPr dirty="0" sz="2600" spc="-40">
                <a:latin typeface="Carlito"/>
                <a:cs typeface="Carlito"/>
              </a:rPr>
              <a:t>Kavga </a:t>
            </a:r>
            <a:r>
              <a:rPr dirty="0" sz="2600" spc="-5">
                <a:latin typeface="Carlito"/>
                <a:cs typeface="Carlito"/>
              </a:rPr>
              <a:t>etme, sorunlu </a:t>
            </a:r>
            <a:r>
              <a:rPr dirty="0" sz="2600" spc="-15">
                <a:latin typeface="Carlito"/>
                <a:cs typeface="Carlito"/>
              </a:rPr>
              <a:t>davranı</a:t>
            </a:r>
            <a:r>
              <a:rPr dirty="0" sz="2600" spc="-15">
                <a:latin typeface="RobotoRegular"/>
                <a:cs typeface="RobotoRegular"/>
              </a:rPr>
              <a:t>ş</a:t>
            </a:r>
            <a:r>
              <a:rPr dirty="0" sz="2600" spc="-15">
                <a:latin typeface="Carlito"/>
                <a:cs typeface="Carlito"/>
              </a:rPr>
              <a:t>lar</a:t>
            </a:r>
            <a:r>
              <a:rPr dirty="0" sz="2600" spc="7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gösterme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4818" y="1983740"/>
            <a:ext cx="7948295" cy="30105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355600" marR="6985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431800" algn="l"/>
              </a:tabLst>
            </a:pPr>
            <a:r>
              <a:rPr dirty="0"/>
              <a:t>	</a:t>
            </a:r>
            <a:r>
              <a:rPr dirty="0" sz="2400">
                <a:latin typeface="Carlito"/>
                <a:cs typeface="Carlito"/>
              </a:rPr>
              <a:t>Genel </a:t>
            </a:r>
            <a:r>
              <a:rPr dirty="0" sz="2400" spc="-10">
                <a:latin typeface="Carlito"/>
                <a:cs typeface="Carlito"/>
              </a:rPr>
              <a:t>olarak, </a:t>
            </a:r>
            <a:r>
              <a:rPr dirty="0" sz="2400" spc="-5">
                <a:latin typeface="Carlito"/>
                <a:cs typeface="Carlito"/>
              </a:rPr>
              <a:t>çocuklar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yeti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kinler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 </a:t>
            </a:r>
            <a:r>
              <a:rPr dirty="0" sz="2400">
                <a:latin typeface="Carlito"/>
                <a:cs typeface="Carlito"/>
              </a:rPr>
              <a:t>riski gibi  </a:t>
            </a:r>
            <a:r>
              <a:rPr dirty="0" sz="2400" spc="-15">
                <a:latin typeface="Carlito"/>
                <a:cs typeface="Carlito"/>
              </a:rPr>
              <a:t>zorlu ve </a:t>
            </a:r>
            <a:r>
              <a:rPr dirty="0" sz="2400" spc="-25">
                <a:latin typeface="Carlito"/>
                <a:cs typeface="Carlito"/>
              </a:rPr>
              <a:t>kaygı </a:t>
            </a:r>
            <a:r>
              <a:rPr dirty="0" sz="2400" spc="-5">
                <a:latin typeface="Carlito"/>
                <a:cs typeface="Carlito"/>
              </a:rPr>
              <a:t>verici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0">
                <a:latin typeface="Carlito"/>
                <a:cs typeface="Carlito"/>
              </a:rPr>
              <a:t>olayla </a:t>
            </a:r>
            <a:r>
              <a:rPr dirty="0" sz="2400" spc="-5">
                <a:latin typeface="Carlito"/>
                <a:cs typeface="Carlito"/>
              </a:rPr>
              <a:t>kar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tıklarında </a:t>
            </a:r>
            <a:r>
              <a:rPr dirty="0" sz="2400" spc="-15">
                <a:latin typeface="Carlito"/>
                <a:cs typeface="Carlito"/>
              </a:rPr>
              <a:t>stres  </a:t>
            </a:r>
            <a:r>
              <a:rPr dirty="0" sz="2400" spc="-5">
                <a:latin typeface="Carlito"/>
                <a:cs typeface="Carlito"/>
              </a:rPr>
              <a:t>tepkilerine </a:t>
            </a:r>
            <a:r>
              <a:rPr dirty="0" sz="2400" spc="-10">
                <a:latin typeface="Carlito"/>
                <a:cs typeface="Carlito"/>
              </a:rPr>
              <a:t>benzer </a:t>
            </a:r>
            <a:r>
              <a:rPr dirty="0" sz="2400">
                <a:latin typeface="Carlito"/>
                <a:cs typeface="Carlito"/>
              </a:rPr>
              <a:t>çe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itli </a:t>
            </a:r>
            <a:r>
              <a:rPr dirty="0" sz="2400" spc="-5">
                <a:latin typeface="Carlito"/>
                <a:cs typeface="Carlito"/>
              </a:rPr>
              <a:t>tepkiler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gösterebilirler.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2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Ortaya </a:t>
            </a:r>
            <a:r>
              <a:rPr dirty="0" sz="2400" spc="-10">
                <a:latin typeface="Carlito"/>
                <a:cs typeface="Carlito"/>
              </a:rPr>
              <a:t>çıkan </a:t>
            </a:r>
            <a:r>
              <a:rPr dirty="0" sz="2400" spc="-15">
                <a:latin typeface="Carlito"/>
                <a:cs typeface="Carlito"/>
              </a:rPr>
              <a:t>stres </a:t>
            </a:r>
            <a:r>
              <a:rPr dirty="0" sz="2400" spc="-5">
                <a:latin typeface="Carlito"/>
                <a:cs typeface="Carlito"/>
              </a:rPr>
              <a:t>tepkilerinin 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iddeti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yo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unlu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 </a:t>
            </a:r>
            <a:r>
              <a:rPr dirty="0" sz="2400">
                <a:latin typeface="Carlito"/>
                <a:cs typeface="Carlito"/>
              </a:rPr>
              <a:t>ise  </a:t>
            </a:r>
            <a:r>
              <a:rPr dirty="0" sz="2400" spc="-10">
                <a:latin typeface="Carlito"/>
                <a:cs typeface="Carlito"/>
              </a:rPr>
              <a:t>bireyler arasında </a:t>
            </a:r>
            <a:r>
              <a:rPr dirty="0" sz="2400" spc="-5">
                <a:latin typeface="Carlito"/>
                <a:cs typeface="Carlito"/>
              </a:rPr>
              <a:t>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iklik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30">
                <a:latin typeface="Carlito"/>
                <a:cs typeface="Carlito"/>
              </a:rPr>
              <a:t>gösterebilir.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50">
              <a:latin typeface="Carlito"/>
              <a:cs typeface="Carlito"/>
            </a:endParaRPr>
          </a:p>
          <a:p>
            <a:pPr marL="2936875" marR="190500" indent="-2581275">
              <a:lnSpc>
                <a:spcPts val="2630"/>
              </a:lnSpc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Bu tür </a:t>
            </a:r>
            <a:r>
              <a:rPr dirty="0" sz="2400" spc="-25" b="1">
                <a:solidFill>
                  <a:srgbClr val="FF0000"/>
                </a:solidFill>
                <a:latin typeface="Carlito"/>
                <a:cs typeface="Carlito"/>
              </a:rPr>
              <a:t>tepkiler, </a:t>
            </a:r>
            <a:r>
              <a:rPr dirty="0" sz="2400" spc="-10" b="1">
                <a:solidFill>
                  <a:srgbClr val="FF0000"/>
                </a:solidFill>
                <a:latin typeface="Carlito"/>
                <a:cs typeface="Carlito"/>
              </a:rPr>
              <a:t>“anormal 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bir </a:t>
            </a:r>
            <a:r>
              <a:rPr dirty="0" sz="2400" spc="-20" b="1">
                <a:solidFill>
                  <a:srgbClr val="FF0000"/>
                </a:solidFill>
                <a:latin typeface="Carlito"/>
                <a:cs typeface="Carlito"/>
              </a:rPr>
              <a:t>olaya </a:t>
            </a:r>
            <a:r>
              <a:rPr dirty="0" sz="2400" spc="-5" b="1">
                <a:solidFill>
                  <a:srgbClr val="FF0000"/>
                </a:solidFill>
                <a:latin typeface="Carlito"/>
                <a:cs typeface="Carlito"/>
              </a:rPr>
              <a:t>verilen </a:t>
            </a: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normal</a:t>
            </a:r>
            <a:r>
              <a:rPr dirty="0" sz="2400" spc="-50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5" b="1">
                <a:solidFill>
                  <a:srgbClr val="FF0000"/>
                </a:solidFill>
                <a:latin typeface="Carlito"/>
                <a:cs typeface="Carlito"/>
              </a:rPr>
              <a:t>tepkiler”  </a:t>
            </a:r>
            <a:r>
              <a:rPr dirty="0" sz="2400" spc="-10" b="1">
                <a:solidFill>
                  <a:srgbClr val="FF0000"/>
                </a:solidFill>
                <a:latin typeface="Carlito"/>
                <a:cs typeface="Carlito"/>
              </a:rPr>
              <a:t>olarak</a:t>
            </a:r>
            <a:r>
              <a:rPr dirty="0" sz="2400" spc="-50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25" b="1">
                <a:solidFill>
                  <a:srgbClr val="FF0000"/>
                </a:solidFill>
                <a:latin typeface="Carlito"/>
                <a:cs typeface="Carlito"/>
              </a:rPr>
              <a:t>tanımlanır.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208842"/>
            <a:ext cx="6534784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Okul </a:t>
            </a:r>
            <a:r>
              <a:rPr dirty="0" sz="2800"/>
              <a:t>Sürecinde</a:t>
            </a:r>
            <a:r>
              <a:rPr dirty="0" sz="2800" spc="-130"/>
              <a:t> </a:t>
            </a:r>
            <a:r>
              <a:rPr dirty="0" sz="2800"/>
              <a:t>Kar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ılabilecek  </a:t>
            </a:r>
            <a:r>
              <a:rPr dirty="0" sz="2800" spc="-5"/>
              <a:t>Olası</a:t>
            </a:r>
            <a:r>
              <a:rPr dirty="0" sz="2800" spc="-25"/>
              <a:t> </a:t>
            </a:r>
            <a:r>
              <a:rPr dirty="0" sz="2800" spc="10"/>
              <a:t>Sorunlar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811" y="2199766"/>
            <a:ext cx="7597140" cy="420116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marR="130810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40">
                <a:latin typeface="Carlito"/>
                <a:cs typeface="Carlito"/>
              </a:rPr>
              <a:t>Yüz </a:t>
            </a:r>
            <a:r>
              <a:rPr dirty="0" sz="2400" spc="-15">
                <a:latin typeface="Carlito"/>
                <a:cs typeface="Carlito"/>
              </a:rPr>
              <a:t>yüze 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itim </a:t>
            </a:r>
            <a:r>
              <a:rPr dirty="0" sz="2400" spc="-5">
                <a:latin typeface="Carlito"/>
                <a:cs typeface="Carlito"/>
              </a:rPr>
              <a:t>sürecinden </a:t>
            </a:r>
            <a:r>
              <a:rPr dirty="0" sz="2400" spc="-10">
                <a:latin typeface="Carlito"/>
                <a:cs typeface="Carlito"/>
              </a:rPr>
              <a:t>uzak </a:t>
            </a:r>
            <a:r>
              <a:rPr dirty="0" sz="2400" spc="-5">
                <a:latin typeface="Carlito"/>
                <a:cs typeface="Carlito"/>
              </a:rPr>
              <a:t>kalındı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 </a:t>
            </a:r>
            <a:r>
              <a:rPr dirty="0" sz="2400">
                <a:latin typeface="Carlito"/>
                <a:cs typeface="Carlito"/>
              </a:rPr>
              <a:t>için </a:t>
            </a:r>
            <a:r>
              <a:rPr dirty="0" sz="2400" spc="-10">
                <a:latin typeface="Carlito"/>
                <a:cs typeface="Carlito"/>
              </a:rPr>
              <a:t>okula</a:t>
            </a:r>
            <a:r>
              <a:rPr dirty="0" sz="2400" spc="-10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uyum  sorunu,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ts val="2630"/>
              </a:lnSpc>
              <a:spcBef>
                <a:spcPts val="7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30">
                <a:latin typeface="Carlito"/>
                <a:cs typeface="Carlito"/>
              </a:rPr>
              <a:t>Ev </a:t>
            </a:r>
            <a:r>
              <a:rPr dirty="0" sz="2400" spc="-5">
                <a:latin typeface="Carlito"/>
                <a:cs typeface="Carlito"/>
              </a:rPr>
              <a:t>ortamının </a:t>
            </a:r>
            <a:r>
              <a:rPr dirty="0" sz="2400" spc="-20">
                <a:latin typeface="Carlito"/>
                <a:cs typeface="Carlito"/>
              </a:rPr>
              <a:t>konforlu </a:t>
            </a:r>
            <a:r>
              <a:rPr dirty="0" sz="2400" spc="-5">
                <a:latin typeface="Carlito"/>
                <a:cs typeface="Carlito"/>
              </a:rPr>
              <a:t>yapısına alı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ıldı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 </a:t>
            </a:r>
            <a:r>
              <a:rPr dirty="0" sz="2400">
                <a:latin typeface="Carlito"/>
                <a:cs typeface="Carlito"/>
              </a:rPr>
              <a:t>için </a:t>
            </a:r>
            <a:r>
              <a:rPr dirty="0" sz="2400" spc="-10">
                <a:latin typeface="Carlito"/>
                <a:cs typeface="Carlito"/>
              </a:rPr>
              <a:t>okula </a:t>
            </a:r>
            <a:r>
              <a:rPr dirty="0" sz="2400" spc="-5">
                <a:latin typeface="Carlito"/>
                <a:cs typeface="Carlito"/>
              </a:rPr>
              <a:t>ba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lama 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okula </a:t>
            </a:r>
            <a:r>
              <a:rPr dirty="0" sz="2400" spc="-15">
                <a:latin typeface="Carlito"/>
                <a:cs typeface="Carlito"/>
              </a:rPr>
              <a:t>devam </a:t>
            </a:r>
            <a:r>
              <a:rPr dirty="0" sz="2400" spc="-5">
                <a:latin typeface="Carlito"/>
                <a:cs typeface="Carlito"/>
              </a:rPr>
              <a:t>etme </a:t>
            </a:r>
            <a:r>
              <a:rPr dirty="0" sz="2400">
                <a:latin typeface="Carlito"/>
                <a:cs typeface="Carlito"/>
              </a:rPr>
              <a:t>ile ilgili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sorunlar,</a:t>
            </a:r>
            <a:endParaRPr sz="2400">
              <a:latin typeface="Carlito"/>
              <a:cs typeface="Carlito"/>
            </a:endParaRPr>
          </a:p>
          <a:p>
            <a:pPr marL="355600" marR="467359" indent="-342900">
              <a:lnSpc>
                <a:spcPts val="2630"/>
              </a:lnSpc>
              <a:spcBef>
                <a:spcPts val="7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okula </a:t>
            </a:r>
            <a:r>
              <a:rPr dirty="0" sz="2400">
                <a:latin typeface="Carlito"/>
                <a:cs typeface="Carlito"/>
              </a:rPr>
              <a:t>ili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kin sorumlulukların </a:t>
            </a:r>
            <a:r>
              <a:rPr dirty="0" sz="2400" spc="-15">
                <a:latin typeface="Carlito"/>
                <a:cs typeface="Carlito"/>
              </a:rPr>
              <a:t>tekrar</a:t>
            </a:r>
            <a:r>
              <a:rPr dirty="0" sz="2400" spc="-9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kazanılması  </a:t>
            </a:r>
            <a:r>
              <a:rPr dirty="0" sz="2400" spc="-5">
                <a:latin typeface="Carlito"/>
                <a:cs typeface="Carlito"/>
              </a:rPr>
              <a:t>sürecinde</a:t>
            </a:r>
            <a:r>
              <a:rPr dirty="0" sz="2400" spc="-30">
                <a:latin typeface="Carlito"/>
                <a:cs typeface="Carlito"/>
              </a:rPr>
              <a:t> zorluklar,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5">
                <a:latin typeface="Carlito"/>
                <a:cs typeface="Carlito"/>
              </a:rPr>
              <a:t>Ders </a:t>
            </a:r>
            <a:r>
              <a:rPr dirty="0" sz="2400" spc="-5">
                <a:latin typeface="Carlito"/>
                <a:cs typeface="Carlito"/>
              </a:rPr>
              <a:t>çalı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 </a:t>
            </a:r>
            <a:r>
              <a:rPr dirty="0" sz="2400">
                <a:latin typeface="Carlito"/>
                <a:cs typeface="Carlito"/>
              </a:rPr>
              <a:t>ile ilgili </a:t>
            </a:r>
            <a:r>
              <a:rPr dirty="0" sz="2400" spc="-10">
                <a:latin typeface="Carlito"/>
                <a:cs typeface="Carlito"/>
              </a:rPr>
              <a:t>motivasyonlarında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me,</a:t>
            </a:r>
            <a:endParaRPr sz="2400">
              <a:latin typeface="Carlito"/>
              <a:cs typeface="Carlito"/>
            </a:endParaRPr>
          </a:p>
          <a:p>
            <a:pPr marL="355600" marR="681355" indent="-342900">
              <a:lnSpc>
                <a:spcPts val="262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‘Okulda </a:t>
            </a:r>
            <a:r>
              <a:rPr dirty="0" sz="2400">
                <a:latin typeface="Carlito"/>
                <a:cs typeface="Carlito"/>
              </a:rPr>
              <a:t>virüs </a:t>
            </a:r>
            <a:r>
              <a:rPr dirty="0" sz="2400" spc="-10">
                <a:latin typeface="Carlito"/>
                <a:cs typeface="Carlito"/>
              </a:rPr>
              <a:t>kapar </a:t>
            </a:r>
            <a:r>
              <a:rPr dirty="0" sz="2400" spc="5">
                <a:latin typeface="Carlito"/>
                <a:cs typeface="Carlito"/>
              </a:rPr>
              <a:t>mıyım?’ </a:t>
            </a:r>
            <a:r>
              <a:rPr dirty="0" sz="2400">
                <a:latin typeface="Carlito"/>
                <a:cs typeface="Carlito"/>
              </a:rPr>
              <a:t>endi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esi ile </a:t>
            </a:r>
            <a:r>
              <a:rPr dirty="0" sz="2400" spc="-10">
                <a:latin typeface="Carlito"/>
                <a:cs typeface="Carlito"/>
              </a:rPr>
              <a:t>okula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gitmek  </a:t>
            </a:r>
            <a:r>
              <a:rPr dirty="0" sz="2400" spc="-10">
                <a:latin typeface="Carlito"/>
                <a:cs typeface="Carlito"/>
              </a:rPr>
              <a:t>istememe,</a:t>
            </a:r>
            <a:endParaRPr sz="2400">
              <a:latin typeface="Carlito"/>
              <a:cs typeface="Carlito"/>
            </a:endParaRPr>
          </a:p>
          <a:p>
            <a:pPr marL="355600" marR="104775" indent="-342900">
              <a:lnSpc>
                <a:spcPts val="263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‘Okulda </a:t>
            </a:r>
            <a:r>
              <a:rPr dirty="0" sz="2400">
                <a:latin typeface="Carlito"/>
                <a:cs typeface="Carlito"/>
              </a:rPr>
              <a:t>virüs </a:t>
            </a:r>
            <a:r>
              <a:rPr dirty="0" sz="2400" spc="-10">
                <a:latin typeface="Carlito"/>
                <a:cs typeface="Carlito"/>
              </a:rPr>
              <a:t>kapar </a:t>
            </a:r>
            <a:r>
              <a:rPr dirty="0" sz="2400" spc="5">
                <a:latin typeface="Carlito"/>
                <a:cs typeface="Carlito"/>
              </a:rPr>
              <a:t>mıyım?’ </a:t>
            </a:r>
            <a:r>
              <a:rPr dirty="0" sz="2400">
                <a:latin typeface="Carlito"/>
                <a:cs typeface="Carlito"/>
              </a:rPr>
              <a:t>endi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esi ile </a:t>
            </a:r>
            <a:r>
              <a:rPr dirty="0" sz="2400" spc="-5">
                <a:latin typeface="Carlito"/>
                <a:cs typeface="Carlito"/>
              </a:rPr>
              <a:t>arkada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larıyla</a:t>
            </a:r>
            <a:r>
              <a:rPr dirty="0" sz="2400" spc="-9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hiç  </a:t>
            </a:r>
            <a:r>
              <a:rPr dirty="0" sz="2400" spc="-5">
                <a:latin typeface="Carlito"/>
                <a:cs typeface="Carlito"/>
              </a:rPr>
              <a:t>ileti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</a:t>
            </a:r>
            <a:r>
              <a:rPr dirty="0" sz="2400" spc="-9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kurmama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268" y="1424856"/>
            <a:ext cx="6534784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Okul </a:t>
            </a:r>
            <a:r>
              <a:rPr dirty="0" sz="2800"/>
              <a:t>Sürecinde</a:t>
            </a:r>
            <a:r>
              <a:rPr dirty="0" sz="2800" spc="-130"/>
              <a:t> </a:t>
            </a:r>
            <a:r>
              <a:rPr dirty="0" sz="2800"/>
              <a:t>Kar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ılabilecek  </a:t>
            </a:r>
            <a:r>
              <a:rPr dirty="0" sz="2800" spc="-5"/>
              <a:t>Olası</a:t>
            </a:r>
            <a:r>
              <a:rPr dirty="0" sz="2800" spc="-25"/>
              <a:t> </a:t>
            </a:r>
            <a:r>
              <a:rPr dirty="0" sz="2800" spc="10"/>
              <a:t>Sorunlar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4664" y="2412619"/>
            <a:ext cx="7628890" cy="289433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343535" marR="199390" indent="-331470">
              <a:lnSpc>
                <a:spcPts val="2400"/>
              </a:lnSpc>
              <a:spcBef>
                <a:spcPts val="380"/>
              </a:spcBef>
              <a:buFont typeface="Arial"/>
              <a:buChar char="•"/>
              <a:tabLst>
                <a:tab pos="343535" algn="l"/>
                <a:tab pos="344170" algn="l"/>
                <a:tab pos="5055235" algn="l"/>
              </a:tabLst>
            </a:pPr>
            <a:r>
              <a:rPr dirty="0" sz="2200" spc="-10">
                <a:latin typeface="Carlito"/>
                <a:cs typeface="Carlito"/>
              </a:rPr>
              <a:t>Hastalı</a:t>
            </a:r>
            <a:r>
              <a:rPr dirty="0" sz="2200" spc="-10">
                <a:latin typeface="RobotoRegular"/>
                <a:cs typeface="RobotoRegular"/>
              </a:rPr>
              <a:t>ğ</a:t>
            </a:r>
            <a:r>
              <a:rPr dirty="0" sz="2200" spc="-10">
                <a:latin typeface="Carlito"/>
                <a:cs typeface="Carlito"/>
              </a:rPr>
              <a:t>ın </a:t>
            </a:r>
            <a:r>
              <a:rPr dirty="0" sz="2200" spc="-5">
                <a:latin typeface="Carlito"/>
                <a:cs typeface="Carlito"/>
              </a:rPr>
              <a:t>bölgelerle </a:t>
            </a:r>
            <a:r>
              <a:rPr dirty="0" sz="2200" spc="-20">
                <a:latin typeface="Carlito"/>
                <a:cs typeface="Carlito"/>
              </a:rPr>
              <a:t>veya </a:t>
            </a:r>
            <a:r>
              <a:rPr dirty="0" sz="2200" spc="-5">
                <a:latin typeface="Carlito"/>
                <a:cs typeface="Carlito"/>
              </a:rPr>
              <a:t>etnik </a:t>
            </a:r>
            <a:r>
              <a:rPr dirty="0" sz="2200" spc="-20">
                <a:latin typeface="Carlito"/>
                <a:cs typeface="Carlito"/>
              </a:rPr>
              <a:t>kökenlerle </a:t>
            </a:r>
            <a:r>
              <a:rPr dirty="0" sz="2200" spc="-5">
                <a:latin typeface="Carlito"/>
                <a:cs typeface="Carlito"/>
              </a:rPr>
              <a:t>ili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kilendirilmesi.  (Covid-19 hastalı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ına sebep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olan</a:t>
            </a:r>
            <a:r>
              <a:rPr dirty="0" sz="2200" spc="3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virüsün	</a:t>
            </a:r>
            <a:r>
              <a:rPr dirty="0" sz="2200" spc="-10">
                <a:latin typeface="Carlito"/>
                <a:cs typeface="Carlito"/>
              </a:rPr>
              <a:t>farklı</a:t>
            </a:r>
            <a:r>
              <a:rPr dirty="0" sz="2200" spc="-105">
                <a:latin typeface="Carlito"/>
                <a:cs typeface="Carlito"/>
              </a:rPr>
              <a:t> </a:t>
            </a:r>
            <a:r>
              <a:rPr dirty="0" sz="2200" spc="-15">
                <a:latin typeface="Carlito"/>
                <a:cs typeface="Carlito"/>
              </a:rPr>
              <a:t>sosyoekonomik  </a:t>
            </a:r>
            <a:r>
              <a:rPr dirty="0" sz="2200" spc="-40">
                <a:latin typeface="Carlito"/>
                <a:cs typeface="Carlito"/>
              </a:rPr>
              <a:t>düzey, </a:t>
            </a:r>
            <a:r>
              <a:rPr dirty="0" sz="2200" spc="-5">
                <a:latin typeface="Carlito"/>
                <a:cs typeface="Carlito"/>
              </a:rPr>
              <a:t>ırk, etnik </a:t>
            </a:r>
            <a:r>
              <a:rPr dirty="0" sz="2200" spc="-30">
                <a:latin typeface="Carlito"/>
                <a:cs typeface="Carlito"/>
              </a:rPr>
              <a:t>kökene </a:t>
            </a:r>
            <a:r>
              <a:rPr dirty="0" sz="2200" spc="-5">
                <a:latin typeface="Carlito"/>
                <a:cs typeface="Carlito"/>
              </a:rPr>
              <a:t>mensup </a:t>
            </a:r>
            <a:r>
              <a:rPr dirty="0" sz="2200">
                <a:latin typeface="Carlito"/>
                <a:cs typeface="Carlito"/>
              </a:rPr>
              <a:t>insanları </a:t>
            </a:r>
            <a:r>
              <a:rPr dirty="0" sz="2200" spc="-5">
                <a:latin typeface="Carlito"/>
                <a:cs typeface="Carlito"/>
              </a:rPr>
              <a:t>etkilemedi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i, </a:t>
            </a:r>
            <a:r>
              <a:rPr dirty="0" sz="2200">
                <a:latin typeface="Carlito"/>
                <a:cs typeface="Carlito"/>
              </a:rPr>
              <a:t>tüm  insanlar için </a:t>
            </a:r>
            <a:r>
              <a:rPr dirty="0" sz="2200" spc="-10">
                <a:latin typeface="Carlito"/>
                <a:cs typeface="Carlito"/>
              </a:rPr>
              <a:t>hastalık </a:t>
            </a:r>
            <a:r>
              <a:rPr dirty="0" sz="2200">
                <a:latin typeface="Carlito"/>
                <a:cs typeface="Carlito"/>
              </a:rPr>
              <a:t>bula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ma </a:t>
            </a:r>
            <a:r>
              <a:rPr dirty="0" sz="2200" spc="-5">
                <a:latin typeface="Carlito"/>
                <a:cs typeface="Carlito"/>
              </a:rPr>
              <a:t>riskinin </a:t>
            </a:r>
            <a:r>
              <a:rPr dirty="0" sz="2200" spc="-15">
                <a:latin typeface="Carlito"/>
                <a:cs typeface="Carlito"/>
              </a:rPr>
              <a:t>aynı </a:t>
            </a:r>
            <a:r>
              <a:rPr dirty="0" sz="2200">
                <a:latin typeface="Carlito"/>
                <a:cs typeface="Carlito"/>
              </a:rPr>
              <a:t>oldu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  </a:t>
            </a:r>
            <a:r>
              <a:rPr dirty="0" sz="2200" spc="-15">
                <a:latin typeface="Carlito"/>
                <a:cs typeface="Carlito"/>
              </a:rPr>
              <a:t>unutulmamalıdır.)</a:t>
            </a:r>
            <a:endParaRPr sz="2200">
              <a:latin typeface="Carlito"/>
              <a:cs typeface="Carlito"/>
            </a:endParaRPr>
          </a:p>
          <a:p>
            <a:pPr marL="343535" marR="5080" indent="-331470">
              <a:lnSpc>
                <a:spcPts val="2400"/>
              </a:lnSpc>
              <a:spcBef>
                <a:spcPts val="750"/>
              </a:spcBef>
              <a:buFont typeface="Arial"/>
              <a:buChar char="•"/>
              <a:tabLst>
                <a:tab pos="343535" algn="l"/>
                <a:tab pos="344170" algn="l"/>
                <a:tab pos="3239135" algn="l"/>
              </a:tabLst>
            </a:pPr>
            <a:r>
              <a:rPr dirty="0" sz="2200" spc="-10">
                <a:latin typeface="Carlito"/>
                <a:cs typeface="Carlito"/>
              </a:rPr>
              <a:t>"COVID-19 </a:t>
            </a:r>
            <a:r>
              <a:rPr dirty="0" sz="2200" spc="-5">
                <a:latin typeface="Carlito"/>
                <a:cs typeface="Carlito"/>
              </a:rPr>
              <a:t>hastalı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ına </a:t>
            </a:r>
            <a:r>
              <a:rPr dirty="0" sz="2200" spc="-10">
                <a:latin typeface="Carlito"/>
                <a:cs typeface="Carlito"/>
              </a:rPr>
              <a:t>yakalanmı</a:t>
            </a:r>
            <a:r>
              <a:rPr dirty="0" sz="2200" spc="-10">
                <a:latin typeface="RobotoRegular"/>
                <a:cs typeface="RobotoRegular"/>
              </a:rPr>
              <a:t>ş </a:t>
            </a:r>
            <a:r>
              <a:rPr dirty="0" sz="2200" spc="-10">
                <a:latin typeface="Carlito"/>
                <a:cs typeface="Carlito"/>
              </a:rPr>
              <a:t>bireyler </a:t>
            </a:r>
            <a:r>
              <a:rPr dirty="0" sz="2200">
                <a:latin typeface="Carlito"/>
                <a:cs typeface="Carlito"/>
              </a:rPr>
              <a:t>için “virüsü </a:t>
            </a:r>
            <a:r>
              <a:rPr dirty="0" sz="2200" spc="-20">
                <a:latin typeface="Carlito"/>
                <a:cs typeface="Carlito"/>
              </a:rPr>
              <a:t>yayan",  </a:t>
            </a:r>
            <a:r>
              <a:rPr dirty="0" sz="2200" spc="-5">
                <a:latin typeface="Carlito"/>
                <a:cs typeface="Carlito"/>
              </a:rPr>
              <a:t>"ba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kalarına</a:t>
            </a:r>
            <a:r>
              <a:rPr dirty="0" sz="2200" spc="-75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bula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tıran"	</a:t>
            </a:r>
            <a:r>
              <a:rPr dirty="0" sz="2200">
                <a:latin typeface="Carlito"/>
                <a:cs typeface="Carlito"/>
              </a:rPr>
              <a:t>gibi </a:t>
            </a:r>
            <a:r>
              <a:rPr dirty="0" sz="2200" spc="-10">
                <a:latin typeface="Carlito"/>
                <a:cs typeface="Carlito"/>
              </a:rPr>
              <a:t>suçlayıcı ifadeler </a:t>
            </a:r>
            <a:r>
              <a:rPr dirty="0" sz="2200" spc="-5">
                <a:latin typeface="Carlito"/>
                <a:cs typeface="Carlito"/>
              </a:rPr>
              <a:t>kullanılması. </a:t>
            </a:r>
            <a:r>
              <a:rPr dirty="0" sz="2200">
                <a:latin typeface="Carlito"/>
                <a:cs typeface="Carlito"/>
              </a:rPr>
              <a:t>(Bu  tür </a:t>
            </a:r>
            <a:r>
              <a:rPr dirty="0" sz="2200" spc="-30">
                <a:latin typeface="Carlito"/>
                <a:cs typeface="Carlito"/>
              </a:rPr>
              <a:t>ifadeler, </a:t>
            </a:r>
            <a:r>
              <a:rPr dirty="0" sz="2200">
                <a:latin typeface="Carlito"/>
                <a:cs typeface="Carlito"/>
              </a:rPr>
              <a:t>insanların </a:t>
            </a:r>
            <a:r>
              <a:rPr dirty="0" sz="2200" spc="-5">
                <a:latin typeface="Carlito"/>
                <a:cs typeface="Carlito"/>
              </a:rPr>
              <a:t>damgalanmasına sebep </a:t>
            </a:r>
            <a:r>
              <a:rPr dirty="0" sz="2200">
                <a:latin typeface="Carlito"/>
                <a:cs typeface="Carlito"/>
              </a:rPr>
              <a:t>oldu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 için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 spc="-15">
                <a:latin typeface="Carlito"/>
                <a:cs typeface="Carlito"/>
              </a:rPr>
              <a:t>sosyal  </a:t>
            </a:r>
            <a:r>
              <a:rPr dirty="0" sz="2200" spc="-5">
                <a:latin typeface="Carlito"/>
                <a:cs typeface="Carlito"/>
              </a:rPr>
              <a:t>ili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kileri </a:t>
            </a:r>
            <a:r>
              <a:rPr dirty="0" sz="2200">
                <a:latin typeface="Carlito"/>
                <a:cs typeface="Carlito"/>
              </a:rPr>
              <a:t>olumsuz</a:t>
            </a:r>
            <a:r>
              <a:rPr dirty="0" sz="2200" spc="-90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etkilemektedir.)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261" y="1209489"/>
            <a:ext cx="24752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Hedeflerimiz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2811" y="2156333"/>
            <a:ext cx="74726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750695" algn="l"/>
                <a:tab pos="2764790" algn="l"/>
                <a:tab pos="4503420" algn="l"/>
                <a:tab pos="6422390" algn="l"/>
              </a:tabLst>
            </a:pPr>
            <a:r>
              <a:rPr dirty="0" sz="2400">
                <a:latin typeface="Carlito"/>
                <a:cs typeface="Carlito"/>
              </a:rPr>
              <a:t>C</a:t>
            </a:r>
            <a:r>
              <a:rPr dirty="0" sz="2400" spc="-15">
                <a:latin typeface="Carlito"/>
                <a:cs typeface="Carlito"/>
              </a:rPr>
              <a:t>o</a:t>
            </a:r>
            <a:r>
              <a:rPr dirty="0" sz="2400">
                <a:latin typeface="Carlito"/>
                <a:cs typeface="Carlito"/>
              </a:rPr>
              <a:t>vid-19	salgın	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ının	ö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 spc="-35">
                <a:latin typeface="Carlito"/>
                <a:cs typeface="Carlito"/>
              </a:rPr>
              <a:t>r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tmenle</a:t>
            </a:r>
            <a:r>
              <a:rPr dirty="0" sz="2400" spc="-21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,	</a:t>
            </a:r>
            <a:r>
              <a:rPr dirty="0" sz="2400" spc="-20">
                <a:latin typeface="Carlito"/>
                <a:cs typeface="Carlito"/>
              </a:rPr>
              <a:t>ç</a:t>
            </a:r>
            <a:r>
              <a:rPr dirty="0" sz="2400">
                <a:latin typeface="Carlito"/>
                <a:cs typeface="Carlito"/>
              </a:rPr>
              <a:t>ocuklar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51435" y="2156333"/>
            <a:ext cx="3117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711" y="2518283"/>
            <a:ext cx="68478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rlito"/>
                <a:cs typeface="Carlito"/>
              </a:rPr>
              <a:t>ebeveynler üzerinde </a:t>
            </a:r>
            <a:r>
              <a:rPr dirty="0" sz="2400" spc="-20">
                <a:latin typeface="Carlito"/>
                <a:cs typeface="Carlito"/>
              </a:rPr>
              <a:t>yarattı</a:t>
            </a:r>
            <a:r>
              <a:rPr dirty="0" sz="2400" spc="-20">
                <a:latin typeface="RobotoRegular"/>
                <a:cs typeface="RobotoRegular"/>
              </a:rPr>
              <a:t>ğ</a:t>
            </a:r>
            <a:r>
              <a:rPr dirty="0" sz="2400" spc="-20">
                <a:latin typeface="Carlito"/>
                <a:cs typeface="Carlito"/>
              </a:rPr>
              <a:t>ı </a:t>
            </a:r>
            <a:r>
              <a:rPr dirty="0" sz="2400">
                <a:latin typeface="Carlito"/>
                <a:cs typeface="Carlito"/>
              </a:rPr>
              <a:t>olumsuz </a:t>
            </a:r>
            <a:r>
              <a:rPr dirty="0" sz="2400" spc="-5">
                <a:latin typeface="Carlito"/>
                <a:cs typeface="Carlito"/>
              </a:rPr>
              <a:t>etkileri</a:t>
            </a:r>
            <a:r>
              <a:rPr dirty="0" sz="2400" spc="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azaltmak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2811" y="3051683"/>
            <a:ext cx="3717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696720" algn="l"/>
                <a:tab pos="2656840" algn="l"/>
              </a:tabLst>
            </a:pPr>
            <a:r>
              <a:rPr dirty="0" sz="2400" spc="-5">
                <a:latin typeface="Carlito"/>
                <a:cs typeface="Carlito"/>
              </a:rPr>
              <a:t>Covid-19	</a:t>
            </a:r>
            <a:r>
              <a:rPr dirty="0" sz="2400">
                <a:latin typeface="Carlito"/>
                <a:cs typeface="Carlito"/>
              </a:rPr>
              <a:t>salgın	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41398" y="3051683"/>
            <a:ext cx="4422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1470" algn="l"/>
                <a:tab pos="3161665" algn="l"/>
                <a:tab pos="4122420" algn="l"/>
              </a:tabLst>
            </a:pPr>
            <a:r>
              <a:rPr dirty="0" sz="2400">
                <a:latin typeface="Carlito"/>
                <a:cs typeface="Carlito"/>
              </a:rPr>
              <a:t>son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asında	ö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 spc="-35">
                <a:latin typeface="Carlito"/>
                <a:cs typeface="Carlito"/>
              </a:rPr>
              <a:t>r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tmen,	</a:t>
            </a:r>
            <a:r>
              <a:rPr dirty="0" sz="2400" spc="-20">
                <a:latin typeface="Carlito"/>
                <a:cs typeface="Carlito"/>
              </a:rPr>
              <a:t>ç</a:t>
            </a:r>
            <a:r>
              <a:rPr dirty="0" sz="2400">
                <a:latin typeface="Carlito"/>
                <a:cs typeface="Carlito"/>
              </a:rPr>
              <a:t>ocuk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2811" y="3245992"/>
            <a:ext cx="8350884" cy="1092200"/>
          </a:xfrm>
          <a:prstGeom prst="rect">
            <a:avLst/>
          </a:prstGeom>
        </p:spPr>
        <p:txBody>
          <a:bodyPr wrap="square" lIns="0" tIns="180340" rIns="0" bIns="0" rtlCol="0" vert="horz">
            <a:spAutoFit/>
          </a:bodyPr>
          <a:lstStyle/>
          <a:p>
            <a:pPr marL="355600">
              <a:lnSpc>
                <a:spcPct val="100000"/>
              </a:lnSpc>
              <a:spcBef>
                <a:spcPts val="1420"/>
              </a:spcBef>
            </a:pPr>
            <a:r>
              <a:rPr dirty="0" sz="2400" spc="-5">
                <a:latin typeface="Carlito"/>
                <a:cs typeface="Carlito"/>
              </a:rPr>
              <a:t>ebeveynlerin </a:t>
            </a:r>
            <a:r>
              <a:rPr dirty="0" sz="2400">
                <a:latin typeface="Carlito"/>
                <a:cs typeface="Carlito"/>
              </a:rPr>
              <a:t>uyum </a:t>
            </a:r>
            <a:r>
              <a:rPr dirty="0" sz="2400" spc="-5">
                <a:latin typeface="Carlito"/>
                <a:cs typeface="Carlito"/>
              </a:rPr>
              <a:t>sürecine </a:t>
            </a:r>
            <a:r>
              <a:rPr dirty="0" sz="2400" spc="-10">
                <a:latin typeface="Carlito"/>
                <a:cs typeface="Carlito"/>
              </a:rPr>
              <a:t>destek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olmak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Font typeface="Arial"/>
              <a:buChar char="•"/>
              <a:tabLst>
                <a:tab pos="354965" algn="l"/>
                <a:tab pos="355600" algn="l"/>
                <a:tab pos="1791335" algn="l"/>
                <a:tab pos="2846705" algn="l"/>
                <a:tab pos="4235450" algn="l"/>
                <a:tab pos="5919470" algn="l"/>
                <a:tab pos="8051165" algn="l"/>
              </a:tabLst>
            </a:pPr>
            <a:r>
              <a:rPr dirty="0" sz="2400">
                <a:latin typeface="Carlito"/>
                <a:cs typeface="Carlito"/>
              </a:rPr>
              <a:t>C</a:t>
            </a:r>
            <a:r>
              <a:rPr dirty="0" sz="2400" spc="-15">
                <a:latin typeface="Carlito"/>
                <a:cs typeface="Carlito"/>
              </a:rPr>
              <a:t>o</a:t>
            </a:r>
            <a:r>
              <a:rPr dirty="0" sz="2400">
                <a:latin typeface="Carlito"/>
                <a:cs typeface="Carlito"/>
              </a:rPr>
              <a:t>vid-19	salgın	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	son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asında	ö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 spc="-35">
                <a:latin typeface="Carlito"/>
                <a:cs typeface="Carlito"/>
              </a:rPr>
              <a:t>r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tmenlerin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811" y="4308982"/>
            <a:ext cx="8368665" cy="12865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355600" marR="5080">
              <a:lnSpc>
                <a:spcPts val="2850"/>
              </a:lnSpc>
              <a:spcBef>
                <a:spcPts val="219"/>
              </a:spcBef>
              <a:tabLst>
                <a:tab pos="3631565" algn="l"/>
                <a:tab pos="4331970" algn="l"/>
                <a:tab pos="5279390" algn="l"/>
                <a:tab pos="6589395" algn="l"/>
                <a:tab pos="7841615" algn="l"/>
              </a:tabLst>
            </a:pPr>
            <a:r>
              <a:rPr dirty="0" sz="2400">
                <a:latin typeface="Carlito"/>
                <a:cs typeface="Carlito"/>
              </a:rPr>
              <a:t>eb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 spc="-20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ynlerin </a:t>
            </a:r>
            <a:r>
              <a:rPr dirty="0" sz="2400" spc="-9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ç</a:t>
            </a:r>
            <a:r>
              <a:rPr dirty="0" sz="2400">
                <a:latin typeface="Carlito"/>
                <a:cs typeface="Carlito"/>
              </a:rPr>
              <a:t>ocuklarına	nasıl	de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ek	ola</a:t>
            </a:r>
            <a:r>
              <a:rPr dirty="0" sz="2400" spc="-20">
                <a:latin typeface="Carlito"/>
                <a:cs typeface="Carlito"/>
              </a:rPr>
              <a:t>c</a:t>
            </a:r>
            <a:r>
              <a:rPr dirty="0" sz="2400">
                <a:latin typeface="Carlito"/>
                <a:cs typeface="Carlito"/>
              </a:rPr>
              <a:t>akları	hakkında	bilgi  </a:t>
            </a:r>
            <a:r>
              <a:rPr dirty="0" sz="2400" spc="-5">
                <a:latin typeface="Carlito"/>
                <a:cs typeface="Carlito"/>
              </a:rPr>
              <a:t>vermek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 spc="-5">
                <a:latin typeface="Carlito"/>
                <a:cs typeface="Carlito"/>
              </a:rPr>
              <a:t>temelli </a:t>
            </a:r>
            <a:r>
              <a:rPr dirty="0" sz="2400" spc="-20">
                <a:latin typeface="Carlito"/>
                <a:cs typeface="Carlito"/>
              </a:rPr>
              <a:t>psikososyal </a:t>
            </a:r>
            <a:r>
              <a:rPr dirty="0" sz="2400" spc="-10">
                <a:latin typeface="Carlito"/>
                <a:cs typeface="Carlito"/>
              </a:rPr>
              <a:t>destek </a:t>
            </a:r>
            <a:r>
              <a:rPr dirty="0" sz="2400" spc="-5">
                <a:latin typeface="Carlito"/>
                <a:cs typeface="Carlito"/>
              </a:rPr>
              <a:t>çalı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malarını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gerçekle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tirmek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268" y="1424856"/>
            <a:ext cx="6534784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Okul </a:t>
            </a:r>
            <a:r>
              <a:rPr dirty="0" sz="2800"/>
              <a:t>Sürecinde</a:t>
            </a:r>
            <a:r>
              <a:rPr dirty="0" sz="2800" spc="-130"/>
              <a:t> </a:t>
            </a:r>
            <a:r>
              <a:rPr dirty="0" sz="2800"/>
              <a:t>Kar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</a:t>
            </a:r>
            <a:r>
              <a:rPr dirty="0" sz="2800" b="0">
                <a:latin typeface="Roboto"/>
                <a:cs typeface="Roboto"/>
              </a:rPr>
              <a:t>ş</a:t>
            </a:r>
            <a:r>
              <a:rPr dirty="0" sz="2800"/>
              <a:t>ılabilecek  </a:t>
            </a:r>
            <a:r>
              <a:rPr dirty="0" sz="2800" spc="-5"/>
              <a:t>Olası</a:t>
            </a:r>
            <a:r>
              <a:rPr dirty="0" sz="2800" spc="-25"/>
              <a:t> </a:t>
            </a:r>
            <a:r>
              <a:rPr dirty="0" sz="2800" spc="10"/>
              <a:t>Sorunlar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811" y="2415794"/>
            <a:ext cx="7609205" cy="248666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marR="5080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 spc="-5">
                <a:latin typeface="Carlito"/>
                <a:cs typeface="Carlito"/>
              </a:rPr>
              <a:t>ortamında, Covid-19 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 </a:t>
            </a:r>
            <a:r>
              <a:rPr dirty="0" sz="2400">
                <a:latin typeface="Carlito"/>
                <a:cs typeface="Carlito"/>
              </a:rPr>
              <a:t>ile ilgili </a:t>
            </a:r>
            <a:r>
              <a:rPr dirty="0" sz="2400" spc="-10">
                <a:latin typeface="Carlito"/>
                <a:cs typeface="Carlito"/>
              </a:rPr>
              <a:t>gerçek </a:t>
            </a:r>
            <a:r>
              <a:rPr dirty="0" sz="2400" spc="-15">
                <a:latin typeface="Carlito"/>
                <a:cs typeface="Carlito"/>
              </a:rPr>
              <a:t>olmayan  </a:t>
            </a:r>
            <a:r>
              <a:rPr dirty="0" sz="2400">
                <a:latin typeface="Carlito"/>
                <a:cs typeface="Carlito"/>
              </a:rPr>
              <a:t>bilgilerin </a:t>
            </a:r>
            <a:r>
              <a:rPr dirty="0" sz="2400" spc="-10">
                <a:latin typeface="Carlito"/>
                <a:cs typeface="Carlito"/>
              </a:rPr>
              <a:t>yayılması. (Hastalıkla </a:t>
            </a:r>
            <a:r>
              <a:rPr dirty="0" sz="2400">
                <a:latin typeface="Carlito"/>
                <a:cs typeface="Carlito"/>
              </a:rPr>
              <a:t>ilgili bilimsel </a:t>
            </a:r>
            <a:r>
              <a:rPr dirty="0" sz="2400" spc="-10">
                <a:latin typeface="Carlito"/>
                <a:cs typeface="Carlito"/>
              </a:rPr>
              <a:t>verilere,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güncel 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resmî 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lık otoritelerine </a:t>
            </a:r>
            <a:r>
              <a:rPr dirty="0" sz="2400" spc="-15">
                <a:latin typeface="Carlito"/>
                <a:cs typeface="Carlito"/>
              </a:rPr>
              <a:t>dayanarak </a:t>
            </a:r>
            <a:r>
              <a:rPr dirty="0" sz="2400" spc="-5">
                <a:latin typeface="Carlito"/>
                <a:cs typeface="Carlito"/>
              </a:rPr>
              <a:t>do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ru </a:t>
            </a:r>
            <a:r>
              <a:rPr dirty="0" sz="2400">
                <a:latin typeface="Carlito"/>
                <a:cs typeface="Carlito"/>
              </a:rPr>
              <a:t>bilgiler  </a:t>
            </a:r>
            <a:r>
              <a:rPr dirty="0" sz="2400" spc="-20">
                <a:latin typeface="Carlito"/>
                <a:cs typeface="Carlito"/>
              </a:rPr>
              <a:t>verilmelidir.)</a:t>
            </a:r>
            <a:endParaRPr sz="2400">
              <a:latin typeface="Carlito"/>
              <a:cs typeface="Carlito"/>
            </a:endParaRPr>
          </a:p>
          <a:p>
            <a:pPr algn="just" marL="355600" marR="388620" indent="-342900">
              <a:lnSpc>
                <a:spcPts val="2630"/>
              </a:lnSpc>
              <a:spcBef>
                <a:spcPts val="73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Kendisi </a:t>
            </a:r>
            <a:r>
              <a:rPr dirty="0" sz="2400" spc="-25">
                <a:latin typeface="Carlito"/>
                <a:cs typeface="Carlito"/>
              </a:rPr>
              <a:t>veya </a:t>
            </a:r>
            <a:r>
              <a:rPr dirty="0" sz="2400" spc="-5">
                <a:latin typeface="Carlito"/>
                <a:cs typeface="Carlito"/>
              </a:rPr>
              <a:t>yakınlarından </a:t>
            </a:r>
            <a:r>
              <a:rPr dirty="0" sz="2400">
                <a:latin typeface="Carlito"/>
                <a:cs typeface="Carlito"/>
              </a:rPr>
              <a:t>birinin </a:t>
            </a:r>
            <a:r>
              <a:rPr dirty="0" sz="2400" spc="-5">
                <a:latin typeface="Carlito"/>
                <a:cs typeface="Carlito"/>
              </a:rPr>
              <a:t>Covid-19 tanısı </a:t>
            </a:r>
            <a:r>
              <a:rPr dirty="0" sz="2400">
                <a:latin typeface="Carlito"/>
                <a:cs typeface="Carlito"/>
              </a:rPr>
              <a:t>almı</a:t>
            </a:r>
            <a:r>
              <a:rPr dirty="0" sz="2400">
                <a:latin typeface="RobotoRegular"/>
                <a:cs typeface="RobotoRegular"/>
              </a:rPr>
              <a:t>ş,  </a:t>
            </a:r>
            <a:r>
              <a:rPr dirty="0" sz="2400" spc="-15">
                <a:latin typeface="Carlito"/>
                <a:cs typeface="Carlito"/>
              </a:rPr>
              <a:t>tedavi ve </a:t>
            </a:r>
            <a:r>
              <a:rPr dirty="0" sz="2400" spc="-25">
                <a:latin typeface="Carlito"/>
                <a:cs typeface="Carlito"/>
              </a:rPr>
              <a:t>kontrol </a:t>
            </a:r>
            <a:r>
              <a:rPr dirty="0" sz="2400" spc="-10">
                <a:latin typeface="Carlito"/>
                <a:cs typeface="Carlito"/>
              </a:rPr>
              <a:t>süreci </a:t>
            </a:r>
            <a:r>
              <a:rPr dirty="0" sz="2400" spc="-5">
                <a:latin typeface="Carlito"/>
                <a:cs typeface="Carlito"/>
              </a:rPr>
              <a:t>tamamlanmı</a:t>
            </a:r>
            <a:r>
              <a:rPr dirty="0" sz="2400" spc="-5">
                <a:latin typeface="RobotoRegular"/>
                <a:cs typeface="RobotoRegular"/>
              </a:rPr>
              <a:t>ş, </a:t>
            </a:r>
            <a:r>
              <a:rPr dirty="0" sz="2400" spc="-5">
                <a:latin typeface="Carlito"/>
                <a:cs typeface="Carlito"/>
              </a:rPr>
              <a:t>sonrasında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okula  </a:t>
            </a:r>
            <a:r>
              <a:rPr dirty="0" sz="2400">
                <a:latin typeface="Carlito"/>
                <a:cs typeface="Carlito"/>
              </a:rPr>
              <a:t>dönen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rencilerin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dı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lanması.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367" y="2378831"/>
            <a:ext cx="5005705" cy="199707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-4445">
              <a:lnSpc>
                <a:spcPct val="151300"/>
              </a:lnSpc>
              <a:spcBef>
                <a:spcPts val="95"/>
              </a:spcBef>
            </a:pPr>
            <a:r>
              <a:rPr dirty="0" sz="2850" spc="30"/>
              <a:t>Zorlu </a:t>
            </a:r>
            <a:r>
              <a:rPr dirty="0" sz="2850" spc="-30"/>
              <a:t>Ya</a:t>
            </a:r>
            <a:r>
              <a:rPr dirty="0" sz="2850" spc="-30" b="0">
                <a:latin typeface="Roboto"/>
                <a:cs typeface="Roboto"/>
              </a:rPr>
              <a:t>ş</a:t>
            </a:r>
            <a:r>
              <a:rPr dirty="0" sz="2850" spc="-30"/>
              <a:t>am </a:t>
            </a:r>
            <a:r>
              <a:rPr dirty="0" sz="2850" spc="15"/>
              <a:t>Olaylarında  </a:t>
            </a:r>
            <a:r>
              <a:rPr dirty="0" sz="2850" spc="10"/>
              <a:t>Okullar </a:t>
            </a:r>
            <a:r>
              <a:rPr dirty="0" sz="2850" spc="-20"/>
              <a:t>ve </a:t>
            </a:r>
            <a:r>
              <a:rPr dirty="0" sz="2850" spc="15"/>
              <a:t>Ö</a:t>
            </a:r>
            <a:r>
              <a:rPr dirty="0" sz="2850" spc="15" b="0">
                <a:latin typeface="Roboto"/>
                <a:cs typeface="Roboto"/>
              </a:rPr>
              <a:t>ğ</a:t>
            </a:r>
            <a:r>
              <a:rPr dirty="0" sz="2850" spc="15"/>
              <a:t>retmenlerin  </a:t>
            </a:r>
            <a:r>
              <a:rPr dirty="0" sz="2850" spc="-5"/>
              <a:t>Rolü </a:t>
            </a:r>
            <a:r>
              <a:rPr dirty="0" sz="2850" spc="-20"/>
              <a:t>ve</a:t>
            </a:r>
            <a:r>
              <a:rPr dirty="0" sz="2850" spc="-75"/>
              <a:t> </a:t>
            </a:r>
            <a:r>
              <a:rPr dirty="0" sz="2850" spc="20"/>
              <a:t>Önemi</a:t>
            </a:r>
            <a:endParaRPr sz="28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811" y="1407680"/>
            <a:ext cx="7901940" cy="43440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355600" marR="12065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Okullar </a:t>
            </a:r>
            <a:r>
              <a:rPr dirty="0" sz="2400">
                <a:latin typeface="Carlito"/>
                <a:cs typeface="Carlito"/>
              </a:rPr>
              <a:t>normalli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 </a:t>
            </a:r>
            <a:r>
              <a:rPr dirty="0" sz="2400" spc="-5">
                <a:latin typeface="Carlito"/>
                <a:cs typeface="Carlito"/>
              </a:rPr>
              <a:t>temsil </a:t>
            </a:r>
            <a:r>
              <a:rPr dirty="0" sz="2400">
                <a:latin typeface="Carlito"/>
                <a:cs typeface="Carlito"/>
              </a:rPr>
              <a:t>eden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itim yoluyla </a:t>
            </a:r>
            <a:r>
              <a:rPr dirty="0" sz="2400">
                <a:latin typeface="Carlito"/>
                <a:cs typeface="Carlito"/>
              </a:rPr>
              <a:t>normal 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ama </a:t>
            </a:r>
            <a:r>
              <a:rPr dirty="0" sz="2400" spc="-5">
                <a:latin typeface="Carlito"/>
                <a:cs typeface="Carlito"/>
              </a:rPr>
              <a:t>geri dönmeyi </a:t>
            </a:r>
            <a:r>
              <a:rPr dirty="0" sz="2400" spc="-15">
                <a:latin typeface="Carlito"/>
                <a:cs typeface="Carlito"/>
              </a:rPr>
              <a:t>kolayla</a:t>
            </a:r>
            <a:r>
              <a:rPr dirty="0" sz="2400" spc="-15">
                <a:latin typeface="RobotoRegular"/>
                <a:cs typeface="RobotoRegular"/>
              </a:rPr>
              <a:t>ş</a:t>
            </a:r>
            <a:r>
              <a:rPr dirty="0" sz="2400" spc="-15">
                <a:latin typeface="Carlito"/>
                <a:cs typeface="Carlito"/>
              </a:rPr>
              <a:t>tıran </a:t>
            </a:r>
            <a:r>
              <a:rPr dirty="0" sz="2400">
                <a:latin typeface="Carlito"/>
                <a:cs typeface="Carlito"/>
              </a:rPr>
              <a:t>önemli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30">
                <a:latin typeface="Carlito"/>
                <a:cs typeface="Carlito"/>
              </a:rPr>
              <a:t>kurumlardır.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3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Okulda </a:t>
            </a:r>
            <a:r>
              <a:rPr dirty="0" sz="2400">
                <a:latin typeface="Carlito"/>
                <a:cs typeface="Carlito"/>
              </a:rPr>
              <a:t>bulunmak, </a:t>
            </a:r>
            <a:r>
              <a:rPr dirty="0" sz="2400" spc="-5">
                <a:latin typeface="Carlito"/>
                <a:cs typeface="Carlito"/>
              </a:rPr>
              <a:t>oyun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di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er </a:t>
            </a: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 spc="-5">
                <a:latin typeface="Carlito"/>
                <a:cs typeface="Carlito"/>
              </a:rPr>
              <a:t>etkinliklerine </a:t>
            </a:r>
            <a:r>
              <a:rPr dirty="0" sz="2400" spc="-10">
                <a:latin typeface="Carlito"/>
                <a:cs typeface="Carlito"/>
              </a:rPr>
              <a:t>katılmak  </a:t>
            </a:r>
            <a:r>
              <a:rPr dirty="0" sz="2400" spc="-5">
                <a:latin typeface="Carlito"/>
                <a:cs typeface="Carlito"/>
              </a:rPr>
              <a:t>çocuklarda, </a:t>
            </a:r>
            <a:r>
              <a:rPr dirty="0" sz="2400" spc="-10">
                <a:latin typeface="Carlito"/>
                <a:cs typeface="Carlito"/>
              </a:rPr>
              <a:t>özellikle </a:t>
            </a:r>
            <a:r>
              <a:rPr dirty="0" sz="2400" spc="-15">
                <a:latin typeface="Carlito"/>
                <a:cs typeface="Carlito"/>
              </a:rPr>
              <a:t>zorlayıcı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antı </a:t>
            </a:r>
            <a:r>
              <a:rPr dirty="0" sz="2400">
                <a:latin typeface="Carlito"/>
                <a:cs typeface="Carlito"/>
              </a:rPr>
              <a:t>dönemlerinde </a:t>
            </a:r>
            <a:r>
              <a:rPr dirty="0" sz="2400" spc="-10">
                <a:latin typeface="Carlito"/>
                <a:cs typeface="Carlito"/>
              </a:rPr>
              <a:t>çok  ihtiyaç </a:t>
            </a:r>
            <a:r>
              <a:rPr dirty="0" sz="2400" spc="-5">
                <a:latin typeface="Carlito"/>
                <a:cs typeface="Carlito"/>
              </a:rPr>
              <a:t>duydukları, süreklilik, 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mezlik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normallik  hissinin olu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masına </a:t>
            </a:r>
            <a:r>
              <a:rPr dirty="0" sz="2400" spc="-10">
                <a:latin typeface="Carlito"/>
                <a:cs typeface="Carlito"/>
              </a:rPr>
              <a:t>yardımcı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50">
                <a:latin typeface="Carlito"/>
                <a:cs typeface="Carlito"/>
              </a:rPr>
              <a:t>olur.</a:t>
            </a:r>
            <a:endParaRPr sz="2400">
              <a:latin typeface="Carlito"/>
              <a:cs typeface="Carlito"/>
            </a:endParaRPr>
          </a:p>
          <a:p>
            <a:pPr algn="just" marL="355600" marR="6350" indent="-342900">
              <a:lnSpc>
                <a:spcPts val="2630"/>
              </a:lnSpc>
              <a:spcBef>
                <a:spcPts val="73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retmenler 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itim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retim görevlerinin yanı </a:t>
            </a:r>
            <a:r>
              <a:rPr dirty="0" sz="2400" spc="-15">
                <a:latin typeface="Carlito"/>
                <a:cs typeface="Carlito"/>
              </a:rPr>
              <a:t>sıra  </a:t>
            </a:r>
            <a:r>
              <a:rPr dirty="0" sz="2400" spc="-5">
                <a:latin typeface="Carlito"/>
                <a:cs typeface="Carlito"/>
              </a:rPr>
              <a:t>çocukların </a:t>
            </a:r>
            <a:r>
              <a:rPr dirty="0" sz="2400">
                <a:latin typeface="Carlito"/>
                <a:cs typeface="Carlito"/>
              </a:rPr>
              <a:t>mutlu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lıklı </a:t>
            </a:r>
            <a:r>
              <a:rPr dirty="0" sz="2400">
                <a:latin typeface="Carlito"/>
                <a:cs typeface="Carlito"/>
              </a:rPr>
              <a:t>büyümelerine </a:t>
            </a:r>
            <a:r>
              <a:rPr dirty="0" sz="2400" spc="-10">
                <a:latin typeface="Carlito"/>
                <a:cs typeface="Carlito"/>
              </a:rPr>
              <a:t>yardımcı </a:t>
            </a:r>
            <a:r>
              <a:rPr dirty="0" sz="2400" spc="-5">
                <a:latin typeface="Carlito"/>
                <a:cs typeface="Carlito"/>
              </a:rPr>
              <a:t>olacak 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5">
                <a:latin typeface="Carlito"/>
                <a:cs typeface="Carlito"/>
              </a:rPr>
              <a:t>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renme ortamı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yaratırlar.</a:t>
            </a:r>
            <a:endParaRPr sz="2400">
              <a:latin typeface="Carlito"/>
              <a:cs typeface="Carlito"/>
            </a:endParaRPr>
          </a:p>
          <a:p>
            <a:pPr algn="just" marL="355600" marR="6985" indent="-342900">
              <a:lnSpc>
                <a:spcPts val="2630"/>
              </a:lnSpc>
              <a:spcBef>
                <a:spcPts val="73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Çocuklarla daha </a:t>
            </a:r>
            <a:r>
              <a:rPr dirty="0" sz="2400" spc="-10">
                <a:latin typeface="Carlito"/>
                <a:cs typeface="Carlito"/>
              </a:rPr>
              <a:t>çok birlikte </a:t>
            </a:r>
            <a:r>
              <a:rPr dirty="0" sz="2400">
                <a:latin typeface="Carlito"/>
                <a:cs typeface="Carlito"/>
              </a:rPr>
              <a:t>oldukları için, onların  </a:t>
            </a:r>
            <a:r>
              <a:rPr dirty="0" sz="2400" spc="-5">
                <a:latin typeface="Carlito"/>
                <a:cs typeface="Carlito"/>
              </a:rPr>
              <a:t>gereksinimlerini </a:t>
            </a:r>
            <a:r>
              <a:rPr dirty="0" sz="2400" spc="-20">
                <a:latin typeface="Carlito"/>
                <a:cs typeface="Carlito"/>
              </a:rPr>
              <a:t>herkesten </a:t>
            </a:r>
            <a:r>
              <a:rPr dirty="0" sz="2400">
                <a:latin typeface="Carlito"/>
                <a:cs typeface="Carlito"/>
              </a:rPr>
              <a:t>iyi bilir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gerekti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inde onlara  </a:t>
            </a:r>
            <a:r>
              <a:rPr dirty="0" sz="2400" spc="-15">
                <a:latin typeface="Carlito"/>
                <a:cs typeface="Carlito"/>
              </a:rPr>
              <a:t>yardım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edebilirler.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811" y="1695703"/>
            <a:ext cx="7902575" cy="367728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355600" marR="8890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Zorlu 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 </a:t>
            </a:r>
            <a:r>
              <a:rPr dirty="0" sz="2400" spc="-5">
                <a:latin typeface="Carlito"/>
                <a:cs typeface="Carlito"/>
              </a:rPr>
              <a:t>süreçleriyle </a:t>
            </a:r>
            <a:r>
              <a:rPr dirty="0" sz="2400">
                <a:latin typeface="Carlito"/>
                <a:cs typeface="Carlito"/>
              </a:rPr>
              <a:t>ilgili normal </a:t>
            </a:r>
            <a:r>
              <a:rPr dirty="0" sz="2400" spc="-5">
                <a:latin typeface="Carlito"/>
                <a:cs typeface="Carlito"/>
              </a:rPr>
              <a:t>tepkiler </a:t>
            </a:r>
            <a:r>
              <a:rPr dirty="0" sz="2400">
                <a:latin typeface="Carlito"/>
                <a:cs typeface="Carlito"/>
              </a:rPr>
              <a:t>hakkında  </a:t>
            </a:r>
            <a:r>
              <a:rPr dirty="0" sz="2400" spc="-5">
                <a:latin typeface="Carlito"/>
                <a:cs typeface="Carlito"/>
              </a:rPr>
              <a:t>çocukları</a:t>
            </a:r>
            <a:r>
              <a:rPr dirty="0" sz="2400" spc="53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bilgilendirerek </a:t>
            </a:r>
            <a:r>
              <a:rPr dirty="0" sz="2400" spc="-10">
                <a:latin typeface="Carlito"/>
                <a:cs typeface="Carlito"/>
              </a:rPr>
              <a:t>süreci </a:t>
            </a:r>
            <a:r>
              <a:rPr dirty="0" sz="2400">
                <a:latin typeface="Carlito"/>
                <a:cs typeface="Carlito"/>
              </a:rPr>
              <a:t>anlamlandırmalarına  </a:t>
            </a:r>
            <a:r>
              <a:rPr dirty="0" sz="2400" spc="-10">
                <a:latin typeface="Carlito"/>
                <a:cs typeface="Carlito"/>
              </a:rPr>
              <a:t>yardımcı</a:t>
            </a:r>
            <a:r>
              <a:rPr dirty="0" sz="2400" spc="-50">
                <a:latin typeface="Carlito"/>
                <a:cs typeface="Carlito"/>
              </a:rPr>
              <a:t> olur.</a:t>
            </a:r>
            <a:endParaRPr sz="2400">
              <a:latin typeface="Carlito"/>
              <a:cs typeface="Carlito"/>
            </a:endParaRPr>
          </a:p>
          <a:p>
            <a:pPr algn="just" marL="355600" marR="11430" indent="-342900">
              <a:lnSpc>
                <a:spcPts val="2630"/>
              </a:lnSpc>
              <a:spcBef>
                <a:spcPts val="73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Çocuklarla </a:t>
            </a:r>
            <a:r>
              <a:rPr dirty="0" sz="2400" spc="-10">
                <a:latin typeface="Carlito"/>
                <a:cs typeface="Carlito"/>
              </a:rPr>
              <a:t>birlikte </a:t>
            </a:r>
            <a:r>
              <a:rPr dirty="0" sz="2400" spc="-5">
                <a:latin typeface="Carlito"/>
                <a:cs typeface="Carlito"/>
              </a:rPr>
              <a:t>sıcak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destekleyici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5">
                <a:latin typeface="Carlito"/>
                <a:cs typeface="Carlito"/>
              </a:rPr>
              <a:t>sosyal </a:t>
            </a:r>
            <a:r>
              <a:rPr dirty="0" sz="2400" spc="-10">
                <a:latin typeface="Carlito"/>
                <a:cs typeface="Carlito"/>
              </a:rPr>
              <a:t>ortam  </a:t>
            </a:r>
            <a:r>
              <a:rPr dirty="0" sz="2400" spc="-20">
                <a:latin typeface="Carlito"/>
                <a:cs typeface="Carlito"/>
              </a:rPr>
              <a:t>yaratarak; </a:t>
            </a:r>
            <a:r>
              <a:rPr dirty="0" sz="2400">
                <a:latin typeface="Carlito"/>
                <a:cs typeface="Carlito"/>
              </a:rPr>
              <a:t>onların </a:t>
            </a:r>
            <a:r>
              <a:rPr dirty="0" sz="2400" spc="-10">
                <a:latin typeface="Carlito"/>
                <a:cs typeface="Carlito"/>
              </a:rPr>
              <a:t>kayıplarla, </a:t>
            </a:r>
            <a:r>
              <a:rPr dirty="0" sz="2400">
                <a:latin typeface="Carlito"/>
                <a:cs typeface="Carlito"/>
              </a:rPr>
              <a:t>acı </a:t>
            </a:r>
            <a:r>
              <a:rPr dirty="0" sz="2400" spc="-15">
                <a:latin typeface="Carlito"/>
                <a:cs typeface="Carlito"/>
              </a:rPr>
              <a:t>veren </a:t>
            </a:r>
            <a:r>
              <a:rPr dirty="0" sz="2400">
                <a:latin typeface="Carlito"/>
                <a:cs typeface="Carlito"/>
              </a:rPr>
              <a:t>anılarla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duygularla  </a:t>
            </a: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 çıkmalarına </a:t>
            </a:r>
            <a:r>
              <a:rPr dirty="0" sz="2400" spc="-10">
                <a:latin typeface="Carlito"/>
                <a:cs typeface="Carlito"/>
              </a:rPr>
              <a:t>yardımcı </a:t>
            </a:r>
            <a:r>
              <a:rPr dirty="0" sz="2400" spc="-5">
                <a:latin typeface="Carlito"/>
                <a:cs typeface="Carlito"/>
              </a:rPr>
              <a:t>olacak </a:t>
            </a:r>
            <a:r>
              <a:rPr dirty="0" sz="2400">
                <a:latin typeface="Carlito"/>
                <a:cs typeface="Carlito"/>
              </a:rPr>
              <a:t>sınıf </a:t>
            </a:r>
            <a:r>
              <a:rPr dirty="0" sz="2400" spc="-5">
                <a:latin typeface="Carlito"/>
                <a:cs typeface="Carlito"/>
              </a:rPr>
              <a:t>etkinliklerini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düzenler.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30"/>
              </a:lnSpc>
              <a:spcBef>
                <a:spcPts val="73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Çocukların </a:t>
            </a:r>
            <a:r>
              <a:rPr dirty="0" sz="2400" spc="-5">
                <a:latin typeface="Carlito"/>
                <a:cs typeface="Carlito"/>
              </a:rPr>
              <a:t>iyile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 sürecini </a:t>
            </a:r>
            <a:r>
              <a:rPr dirty="0" sz="2400" spc="-10">
                <a:latin typeface="Carlito"/>
                <a:cs typeface="Carlito"/>
              </a:rPr>
              <a:t>kolayla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tırmak </a:t>
            </a:r>
            <a:r>
              <a:rPr dirty="0" sz="2400">
                <a:latin typeface="Carlito"/>
                <a:cs typeface="Carlito"/>
              </a:rPr>
              <a:t>için </a:t>
            </a: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aile  </a:t>
            </a:r>
            <a:r>
              <a:rPr dirty="0" sz="2400" spc="-10">
                <a:latin typeface="Carlito"/>
                <a:cs typeface="Carlito"/>
              </a:rPr>
              <a:t>arasında 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birli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ini</a:t>
            </a:r>
            <a:r>
              <a:rPr dirty="0" sz="2400" spc="-8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güçlendirir.</a:t>
            </a:r>
            <a:endParaRPr sz="2400">
              <a:latin typeface="Carlito"/>
              <a:cs typeface="Carlito"/>
            </a:endParaRPr>
          </a:p>
          <a:p>
            <a:pPr algn="just" marL="355600" marR="5715" indent="-342900">
              <a:lnSpc>
                <a:spcPts val="262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>
                <a:latin typeface="RobotoRegular"/>
                <a:cs typeface="RobotoRegular"/>
              </a:rPr>
              <a:t>İ</a:t>
            </a:r>
            <a:r>
              <a:rPr dirty="0" sz="2400">
                <a:latin typeface="Carlito"/>
                <a:cs typeface="Carlito"/>
              </a:rPr>
              <a:t>leri </a:t>
            </a:r>
            <a:r>
              <a:rPr dirty="0" sz="2400" spc="-15">
                <a:latin typeface="Carlito"/>
                <a:cs typeface="Carlito"/>
              </a:rPr>
              <a:t>düzeyde </a:t>
            </a:r>
            <a:r>
              <a:rPr dirty="0" sz="2400" spc="-10">
                <a:latin typeface="Carlito"/>
                <a:cs typeface="Carlito"/>
              </a:rPr>
              <a:t>psikolojik </a:t>
            </a:r>
            <a:r>
              <a:rPr dirty="0" sz="2400" spc="-15">
                <a:latin typeface="Carlito"/>
                <a:cs typeface="Carlito"/>
              </a:rPr>
              <a:t>yardıma </a:t>
            </a:r>
            <a:r>
              <a:rPr dirty="0" sz="2400" spc="-10">
                <a:latin typeface="Carlito"/>
                <a:cs typeface="Carlito"/>
              </a:rPr>
              <a:t>gereksinim duyan </a:t>
            </a:r>
            <a:r>
              <a:rPr dirty="0" sz="2400" spc="-5">
                <a:latin typeface="Carlito"/>
                <a:cs typeface="Carlito"/>
              </a:rPr>
              <a:t>çocuklar  </a:t>
            </a:r>
            <a:r>
              <a:rPr dirty="0" sz="2400">
                <a:latin typeface="Carlito"/>
                <a:cs typeface="Carlito"/>
              </a:rPr>
              <a:t>için i</a:t>
            </a:r>
            <a:r>
              <a:rPr dirty="0" sz="2400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birli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</a:t>
            </a:r>
            <a:r>
              <a:rPr dirty="0" sz="2400" spc="-105">
                <a:latin typeface="Carlito"/>
                <a:cs typeface="Carlito"/>
              </a:rPr>
              <a:t> </a:t>
            </a:r>
            <a:r>
              <a:rPr dirty="0" sz="2400" spc="-40">
                <a:latin typeface="Carlito"/>
                <a:cs typeface="Carlito"/>
              </a:rPr>
              <a:t>sa</a:t>
            </a:r>
            <a:r>
              <a:rPr dirty="0" sz="2400" spc="-40">
                <a:latin typeface="RobotoRegular"/>
                <a:cs typeface="RobotoRegular"/>
              </a:rPr>
              <a:t>ğ</a:t>
            </a:r>
            <a:r>
              <a:rPr dirty="0" sz="2400" spc="-40">
                <a:latin typeface="Carlito"/>
                <a:cs typeface="Carlito"/>
              </a:rPr>
              <a:t>lar.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508" y="1468658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80526" y="2391029"/>
            <a:ext cx="8123555" cy="380237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294640" indent="-281940">
              <a:lnSpc>
                <a:spcPts val="2555"/>
              </a:lnSpc>
              <a:spcBef>
                <a:spcPts val="120"/>
              </a:spcBef>
              <a:buClr>
                <a:srgbClr val="FF0000"/>
              </a:buClr>
              <a:buAutoNum type="arabicPeriod"/>
              <a:tabLst>
                <a:tab pos="294640" algn="l"/>
              </a:tabLst>
            </a:pPr>
            <a:r>
              <a:rPr dirty="0" sz="2200" spc="5" b="1">
                <a:latin typeface="Carlito"/>
                <a:cs typeface="Carlito"/>
              </a:rPr>
              <a:t>Bilgi</a:t>
            </a:r>
            <a:r>
              <a:rPr dirty="0" sz="2200" spc="-95" b="1">
                <a:latin typeface="Carlito"/>
                <a:cs typeface="Carlito"/>
              </a:rPr>
              <a:t> </a:t>
            </a:r>
            <a:r>
              <a:rPr dirty="0" sz="2200" spc="5" b="1">
                <a:latin typeface="Carlito"/>
                <a:cs typeface="Carlito"/>
              </a:rPr>
              <a:t>edinin:</a:t>
            </a:r>
            <a:endParaRPr sz="2200">
              <a:latin typeface="Carlito"/>
              <a:cs typeface="Carlito"/>
            </a:endParaRPr>
          </a:p>
          <a:p>
            <a:pPr algn="just" lvl="1" marL="869315" marR="12065" indent="-332105">
              <a:lnSpc>
                <a:spcPct val="79500"/>
              </a:lnSpc>
              <a:spcBef>
                <a:spcPts val="45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200">
                <a:latin typeface="Carlito"/>
                <a:cs typeface="Carlito"/>
              </a:rPr>
              <a:t>COVID-19 </a:t>
            </a:r>
            <a:r>
              <a:rPr dirty="0" sz="2200" spc="5">
                <a:latin typeface="Carlito"/>
                <a:cs typeface="Carlito"/>
              </a:rPr>
              <a:t>salgın </a:t>
            </a:r>
            <a:r>
              <a:rPr dirty="0" sz="2200">
                <a:latin typeface="Carlito"/>
                <a:cs typeface="Carlito"/>
              </a:rPr>
              <a:t>süreci </a:t>
            </a:r>
            <a:r>
              <a:rPr dirty="0" sz="2200" spc="5">
                <a:latin typeface="Carlito"/>
                <a:cs typeface="Carlito"/>
              </a:rPr>
              <a:t>hakkında do</a:t>
            </a:r>
            <a:r>
              <a:rPr dirty="0" sz="2200" spc="5">
                <a:latin typeface="RobotoRegular"/>
                <a:cs typeface="RobotoRegular"/>
              </a:rPr>
              <a:t>ğ</a:t>
            </a:r>
            <a:r>
              <a:rPr dirty="0" sz="2200" spc="5">
                <a:latin typeface="Carlito"/>
                <a:cs typeface="Carlito"/>
              </a:rPr>
              <a:t>ru </a:t>
            </a:r>
            <a:r>
              <a:rPr dirty="0" sz="2200" spc="-5">
                <a:latin typeface="Carlito"/>
                <a:cs typeface="Carlito"/>
              </a:rPr>
              <a:t>kaynaklardan </a:t>
            </a:r>
            <a:r>
              <a:rPr dirty="0" sz="2200">
                <a:latin typeface="Carlito"/>
                <a:cs typeface="Carlito"/>
              </a:rPr>
              <a:t>alınan  bilgileri payla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ın, </a:t>
            </a:r>
            <a:r>
              <a:rPr dirty="0" sz="2200" spc="5">
                <a:latin typeface="Carlito"/>
                <a:cs typeface="Carlito"/>
              </a:rPr>
              <a:t>önemini</a:t>
            </a:r>
            <a:r>
              <a:rPr dirty="0" sz="2200" spc="-3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vurgulayın.</a:t>
            </a:r>
            <a:endParaRPr sz="2200">
              <a:latin typeface="Carlito"/>
              <a:cs typeface="Carlito"/>
            </a:endParaRPr>
          </a:p>
          <a:p>
            <a:pPr algn="just" marL="294640" indent="-281940">
              <a:lnSpc>
                <a:spcPts val="2560"/>
              </a:lnSpc>
              <a:spcBef>
                <a:spcPts val="1185"/>
              </a:spcBef>
              <a:buClr>
                <a:srgbClr val="FF0000"/>
              </a:buClr>
              <a:buAutoNum type="arabicPeriod"/>
              <a:tabLst>
                <a:tab pos="294640" algn="l"/>
              </a:tabLst>
            </a:pPr>
            <a:r>
              <a:rPr dirty="0" sz="2200" spc="5" b="1">
                <a:latin typeface="Carlito"/>
                <a:cs typeface="Carlito"/>
              </a:rPr>
              <a:t>Dinleyin:</a:t>
            </a:r>
            <a:endParaRPr sz="2200">
              <a:latin typeface="Carlito"/>
              <a:cs typeface="Carlito"/>
            </a:endParaRPr>
          </a:p>
          <a:p>
            <a:pPr algn="just" lvl="1" marL="869950" marR="6350" indent="-332105">
              <a:lnSpc>
                <a:spcPct val="79500"/>
              </a:lnSpc>
              <a:spcBef>
                <a:spcPts val="459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200" spc="-5">
                <a:latin typeface="Carlito"/>
                <a:cs typeface="Carlito"/>
              </a:rPr>
              <a:t>Yapabilece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iniz </a:t>
            </a:r>
            <a:r>
              <a:rPr dirty="0" sz="2200" spc="10">
                <a:latin typeface="Carlito"/>
                <a:cs typeface="Carlito"/>
              </a:rPr>
              <a:t>en </a:t>
            </a:r>
            <a:r>
              <a:rPr dirty="0" sz="2200">
                <a:latin typeface="Carlito"/>
                <a:cs typeface="Carlito"/>
              </a:rPr>
              <a:t>iyi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anlamlı 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eylerden </a:t>
            </a:r>
            <a:r>
              <a:rPr dirty="0" sz="2200" spc="5">
                <a:latin typeface="Carlito"/>
                <a:cs typeface="Carlito"/>
              </a:rPr>
              <a:t>biri </a:t>
            </a:r>
            <a:r>
              <a:rPr dirty="0" sz="2200" spc="-15">
                <a:latin typeface="Carlito"/>
                <a:cs typeface="Carlito"/>
              </a:rPr>
              <a:t>dinlemektir.  </a:t>
            </a:r>
            <a:r>
              <a:rPr dirty="0" sz="2200">
                <a:latin typeface="Carlito"/>
                <a:cs typeface="Carlito"/>
              </a:rPr>
              <a:t>Dinleyin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görü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lerine </a:t>
            </a:r>
            <a:r>
              <a:rPr dirty="0" sz="2200" spc="-10">
                <a:latin typeface="Carlito"/>
                <a:cs typeface="Carlito"/>
              </a:rPr>
              <a:t>saygı</a:t>
            </a:r>
            <a:r>
              <a:rPr dirty="0" sz="2200" spc="-3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gösterin.</a:t>
            </a:r>
            <a:endParaRPr sz="2200">
              <a:latin typeface="Carlito"/>
              <a:cs typeface="Carlito"/>
            </a:endParaRPr>
          </a:p>
          <a:p>
            <a:pPr algn="just" marL="294640" indent="-281940">
              <a:lnSpc>
                <a:spcPts val="2560"/>
              </a:lnSpc>
              <a:spcBef>
                <a:spcPts val="210"/>
              </a:spcBef>
              <a:buClr>
                <a:srgbClr val="FF0000"/>
              </a:buClr>
              <a:buFont typeface="Carlito"/>
              <a:buAutoNum type="arabicPeriod"/>
              <a:tabLst>
                <a:tab pos="294640" algn="l"/>
              </a:tabLst>
            </a:pPr>
            <a:r>
              <a:rPr dirty="0" sz="2200" spc="-5" b="0">
                <a:latin typeface="Roboto"/>
                <a:cs typeface="Roboto"/>
              </a:rPr>
              <a:t>İ</a:t>
            </a:r>
            <a:r>
              <a:rPr dirty="0" sz="2200" spc="-5" b="1">
                <a:latin typeface="Carlito"/>
                <a:cs typeface="Carlito"/>
              </a:rPr>
              <a:t>zin </a:t>
            </a:r>
            <a:r>
              <a:rPr dirty="0" sz="2200" b="1">
                <a:latin typeface="Carlito"/>
                <a:cs typeface="Carlito"/>
              </a:rPr>
              <a:t>verin:</a:t>
            </a:r>
            <a:endParaRPr sz="2200">
              <a:latin typeface="Carlito"/>
              <a:cs typeface="Carlito"/>
            </a:endParaRPr>
          </a:p>
          <a:p>
            <a:pPr algn="just" lvl="1" marL="869950" marR="10795" indent="-332105">
              <a:lnSpc>
                <a:spcPct val="79500"/>
              </a:lnSpc>
              <a:spcBef>
                <a:spcPts val="459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200" spc="5">
                <a:latin typeface="Carlito"/>
                <a:cs typeface="Carlito"/>
              </a:rPr>
              <a:t>Soru sormalarına </a:t>
            </a:r>
            <a:r>
              <a:rPr dirty="0" sz="2200">
                <a:latin typeface="Carlito"/>
                <a:cs typeface="Carlito"/>
              </a:rPr>
              <a:t>izin verin. </a:t>
            </a:r>
            <a:r>
              <a:rPr dirty="0" sz="2200" spc="5">
                <a:latin typeface="Carlito"/>
                <a:cs typeface="Carlito"/>
              </a:rPr>
              <a:t>Gerçe</a:t>
            </a:r>
            <a:r>
              <a:rPr dirty="0" sz="2200" spc="5">
                <a:latin typeface="RobotoRegular"/>
                <a:cs typeface="RobotoRegular"/>
              </a:rPr>
              <a:t>ğ</a:t>
            </a:r>
            <a:r>
              <a:rPr dirty="0" sz="2200" spc="5">
                <a:latin typeface="Carlito"/>
                <a:cs typeface="Carlito"/>
              </a:rPr>
              <a:t>e </a:t>
            </a:r>
            <a:r>
              <a:rPr dirty="0" sz="2200">
                <a:latin typeface="Carlito"/>
                <a:cs typeface="Carlito"/>
              </a:rPr>
              <a:t>uygun, </a:t>
            </a:r>
            <a:r>
              <a:rPr dirty="0" sz="2200" spc="5">
                <a:latin typeface="Carlito"/>
                <a:cs typeface="Carlito"/>
              </a:rPr>
              <a:t>somut, </a:t>
            </a:r>
            <a:r>
              <a:rPr dirty="0" sz="2200">
                <a:latin typeface="Carlito"/>
                <a:cs typeface="Carlito"/>
              </a:rPr>
              <a:t>içten </a:t>
            </a:r>
            <a:r>
              <a:rPr dirty="0" sz="2200" spc="-5">
                <a:latin typeface="Carlito"/>
                <a:cs typeface="Carlito"/>
              </a:rPr>
              <a:t>ve  </a:t>
            </a:r>
            <a:r>
              <a:rPr dirty="0" sz="2200" spc="5">
                <a:latin typeface="Carlito"/>
                <a:cs typeface="Carlito"/>
              </a:rPr>
              <a:t>kısa </a:t>
            </a:r>
            <a:r>
              <a:rPr dirty="0" sz="2200">
                <a:latin typeface="Carlito"/>
                <a:cs typeface="Carlito"/>
              </a:rPr>
              <a:t>cevaplar</a:t>
            </a:r>
            <a:r>
              <a:rPr dirty="0" sz="2200" spc="409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verin.</a:t>
            </a:r>
            <a:endParaRPr sz="2200">
              <a:latin typeface="Carlito"/>
              <a:cs typeface="Carlito"/>
            </a:endParaRPr>
          </a:p>
          <a:p>
            <a:pPr algn="just" lvl="1" marL="869950" marR="5080" indent="-332105">
              <a:lnSpc>
                <a:spcPct val="79500"/>
              </a:lnSpc>
              <a:spcBef>
                <a:spcPts val="37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200" spc="5">
                <a:latin typeface="Carlito"/>
                <a:cs typeface="Carlito"/>
              </a:rPr>
              <a:t>Bazı </a:t>
            </a:r>
            <a:r>
              <a:rPr dirty="0" sz="2200">
                <a:latin typeface="Carlito"/>
                <a:cs typeface="Carlito"/>
              </a:rPr>
              <a:t>çocuklar </a:t>
            </a:r>
            <a:r>
              <a:rPr dirty="0" sz="2200" spc="5">
                <a:latin typeface="Carlito"/>
                <a:cs typeface="Carlito"/>
              </a:rPr>
              <a:t>pek soru </a:t>
            </a:r>
            <a:r>
              <a:rPr dirty="0" sz="2200" spc="-20">
                <a:latin typeface="Carlito"/>
                <a:cs typeface="Carlito"/>
              </a:rPr>
              <a:t>sormazlar. </a:t>
            </a:r>
            <a:r>
              <a:rPr dirty="0" sz="2200" spc="5">
                <a:latin typeface="Carlito"/>
                <a:cs typeface="Carlito"/>
              </a:rPr>
              <a:t>Soru sormaları </a:t>
            </a:r>
            <a:r>
              <a:rPr dirty="0" sz="2200">
                <a:latin typeface="Carlito"/>
                <a:cs typeface="Carlito"/>
              </a:rPr>
              <a:t>için </a:t>
            </a:r>
            <a:r>
              <a:rPr dirty="0" sz="2200" spc="5">
                <a:latin typeface="Carlito"/>
                <a:cs typeface="Carlito"/>
              </a:rPr>
              <a:t>asla  </a:t>
            </a:r>
            <a:r>
              <a:rPr dirty="0" sz="2200" spc="-5">
                <a:latin typeface="Carlito"/>
                <a:cs typeface="Carlito"/>
              </a:rPr>
              <a:t>zorlamayın, </a:t>
            </a:r>
            <a:r>
              <a:rPr dirty="0" sz="2200" spc="5">
                <a:latin typeface="Carlito"/>
                <a:cs typeface="Carlito"/>
              </a:rPr>
              <a:t>sadece </a:t>
            </a:r>
            <a:r>
              <a:rPr dirty="0" sz="2200" spc="-5">
                <a:latin typeface="Carlito"/>
                <a:cs typeface="Carlito"/>
              </a:rPr>
              <a:t>merak ettikleri </a:t>
            </a:r>
            <a:r>
              <a:rPr dirty="0" sz="2200" spc="5">
                <a:latin typeface="Carlito"/>
                <a:cs typeface="Carlito"/>
              </a:rPr>
              <a:t>bir 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ey oldu</a:t>
            </a:r>
            <a:r>
              <a:rPr dirty="0" sz="2200" spc="5">
                <a:latin typeface="RobotoRegular"/>
                <a:cs typeface="RobotoRegular"/>
              </a:rPr>
              <a:t>ğ</a:t>
            </a:r>
            <a:r>
              <a:rPr dirty="0" sz="2200" spc="5">
                <a:latin typeface="Carlito"/>
                <a:cs typeface="Carlito"/>
              </a:rPr>
              <a:t>unda  </a:t>
            </a:r>
            <a:r>
              <a:rPr dirty="0" sz="2200">
                <a:latin typeface="Carlito"/>
                <a:cs typeface="Carlito"/>
              </a:rPr>
              <a:t>istedikleri zaman </a:t>
            </a:r>
            <a:r>
              <a:rPr dirty="0" sz="2200" spc="-10">
                <a:latin typeface="Carlito"/>
                <a:cs typeface="Carlito"/>
              </a:rPr>
              <a:t>size </a:t>
            </a:r>
            <a:r>
              <a:rPr dirty="0" sz="2200">
                <a:latin typeface="Carlito"/>
                <a:cs typeface="Carlito"/>
              </a:rPr>
              <a:t>sorabileceklerini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söyleyin.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399342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14198" y="2059509"/>
            <a:ext cx="7887970" cy="410273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172720">
              <a:lnSpc>
                <a:spcPct val="100000"/>
              </a:lnSpc>
              <a:spcBef>
                <a:spcPts val="385"/>
              </a:spcBef>
            </a:pPr>
            <a:r>
              <a:rPr dirty="0" sz="2050" spc="-5" b="1" i="1">
                <a:solidFill>
                  <a:srgbClr val="FF0000"/>
                </a:solidFill>
                <a:latin typeface="Carlito"/>
                <a:cs typeface="Carlito"/>
              </a:rPr>
              <a:t>4.</a:t>
            </a:r>
            <a:r>
              <a:rPr dirty="0" sz="2050" spc="65" b="1" i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350" spc="10" b="1">
                <a:latin typeface="Carlito"/>
                <a:cs typeface="Carlito"/>
              </a:rPr>
              <a:t>Normalle</a:t>
            </a:r>
            <a:r>
              <a:rPr dirty="0" sz="2350" spc="10" b="0">
                <a:latin typeface="Roboto"/>
                <a:cs typeface="Roboto"/>
              </a:rPr>
              <a:t>ş</a:t>
            </a:r>
            <a:r>
              <a:rPr dirty="0" sz="2350" spc="10" b="1">
                <a:latin typeface="Carlito"/>
                <a:cs typeface="Carlito"/>
              </a:rPr>
              <a:t>tirin:</a:t>
            </a:r>
            <a:endParaRPr sz="2350">
              <a:latin typeface="Carlito"/>
              <a:cs typeface="Carlito"/>
            </a:endParaRPr>
          </a:p>
          <a:p>
            <a:pPr algn="just" marL="172720" marR="6350">
              <a:lnSpc>
                <a:spcPct val="79500"/>
              </a:lnSpc>
              <a:spcBef>
                <a:spcPts val="795"/>
              </a:spcBef>
              <a:buChar char="•"/>
              <a:tabLst>
                <a:tab pos="417195" algn="l"/>
              </a:tabLst>
            </a:pPr>
            <a:r>
              <a:rPr dirty="0" sz="2200" spc="5">
                <a:latin typeface="Carlito"/>
                <a:cs typeface="Carlito"/>
              </a:rPr>
              <a:t>Bu </a:t>
            </a:r>
            <a:r>
              <a:rPr dirty="0" sz="2200" spc="-5">
                <a:latin typeface="Carlito"/>
                <a:cs typeface="Carlito"/>
              </a:rPr>
              <a:t>süreçte </a:t>
            </a:r>
            <a:r>
              <a:rPr dirty="0" sz="2200" spc="-10">
                <a:latin typeface="Carlito"/>
                <a:cs typeface="Carlito"/>
              </a:rPr>
              <a:t>özellikle </a:t>
            </a:r>
            <a:r>
              <a:rPr dirty="0" sz="2200">
                <a:latin typeface="Carlito"/>
                <a:cs typeface="Carlito"/>
              </a:rPr>
              <a:t>çocukların </a:t>
            </a:r>
            <a:r>
              <a:rPr dirty="0" sz="2200" spc="-10">
                <a:latin typeface="Carlito"/>
                <a:cs typeface="Carlito"/>
              </a:rPr>
              <a:t>stres, </a:t>
            </a:r>
            <a:r>
              <a:rPr dirty="0" sz="2200" spc="-20">
                <a:latin typeface="Carlito"/>
                <a:cs typeface="Carlito"/>
              </a:rPr>
              <a:t>kaygı </a:t>
            </a:r>
            <a:r>
              <a:rPr dirty="0" sz="2200" spc="-10">
                <a:latin typeface="Carlito"/>
                <a:cs typeface="Carlito"/>
              </a:rPr>
              <a:t>ve </a:t>
            </a:r>
            <a:r>
              <a:rPr dirty="0" sz="2200" spc="-20">
                <a:latin typeface="Carlito"/>
                <a:cs typeface="Carlito"/>
              </a:rPr>
              <a:t>korku </a:t>
            </a:r>
            <a:r>
              <a:rPr dirty="0" sz="2200" spc="-5">
                <a:latin typeface="Carlito"/>
                <a:cs typeface="Carlito"/>
              </a:rPr>
              <a:t>ya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amaları  </a:t>
            </a:r>
            <a:r>
              <a:rPr dirty="0" sz="2200" spc="-10">
                <a:latin typeface="Carlito"/>
                <a:cs typeface="Carlito"/>
              </a:rPr>
              <a:t>oldukça </a:t>
            </a:r>
            <a:r>
              <a:rPr dirty="0" sz="2200" spc="-20">
                <a:latin typeface="Carlito"/>
                <a:cs typeface="Carlito"/>
              </a:rPr>
              <a:t>normaldir. </a:t>
            </a:r>
            <a:r>
              <a:rPr dirty="0" sz="2200" spc="5">
                <a:latin typeface="Carlito"/>
                <a:cs typeface="Carlito"/>
              </a:rPr>
              <a:t>Çünkü </a:t>
            </a:r>
            <a:r>
              <a:rPr dirty="0" sz="2200">
                <a:latin typeface="Carlito"/>
                <a:cs typeface="Carlito"/>
              </a:rPr>
              <a:t>çocuklar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10">
                <a:latin typeface="Carlito"/>
                <a:cs typeface="Carlito"/>
              </a:rPr>
              <a:t>hasta </a:t>
            </a:r>
            <a:r>
              <a:rPr dirty="0" sz="2200">
                <a:latin typeface="Carlito"/>
                <a:cs typeface="Carlito"/>
              </a:rPr>
              <a:t>olup </a:t>
            </a:r>
            <a:r>
              <a:rPr dirty="0" sz="2200" spc="-10">
                <a:latin typeface="Carlito"/>
                <a:cs typeface="Carlito"/>
              </a:rPr>
              <a:t>olmayacakları </a:t>
            </a:r>
            <a:r>
              <a:rPr dirty="0" sz="2200" spc="-15">
                <a:latin typeface="Carlito"/>
                <a:cs typeface="Carlito"/>
              </a:rPr>
              <a:t>ya 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10">
                <a:latin typeface="Carlito"/>
                <a:cs typeface="Carlito"/>
              </a:rPr>
              <a:t>hasta </a:t>
            </a:r>
            <a:r>
              <a:rPr dirty="0" sz="2200" spc="-5">
                <a:latin typeface="Carlito"/>
                <a:cs typeface="Carlito"/>
              </a:rPr>
              <a:t>olurlarsa </a:t>
            </a:r>
            <a:r>
              <a:rPr dirty="0" sz="2200">
                <a:latin typeface="Carlito"/>
                <a:cs typeface="Carlito"/>
              </a:rPr>
              <a:t>ba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larına </a:t>
            </a:r>
            <a:r>
              <a:rPr dirty="0" sz="2200" spc="5">
                <a:latin typeface="Carlito"/>
                <a:cs typeface="Carlito"/>
              </a:rPr>
              <a:t>ne </a:t>
            </a:r>
            <a:r>
              <a:rPr dirty="0" sz="2200">
                <a:latin typeface="Carlito"/>
                <a:cs typeface="Carlito"/>
              </a:rPr>
              <a:t>gelece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i </a:t>
            </a:r>
            <a:r>
              <a:rPr dirty="0" sz="2200" spc="-5">
                <a:latin typeface="Carlito"/>
                <a:cs typeface="Carlito"/>
              </a:rPr>
              <a:t>konusunda belirsizlik </a:t>
            </a:r>
            <a:r>
              <a:rPr dirty="0" sz="2200" spc="-10">
                <a:latin typeface="Carlito"/>
                <a:cs typeface="Carlito"/>
              </a:rPr>
              <a:t>ve  </a:t>
            </a:r>
            <a:r>
              <a:rPr dirty="0" sz="2200">
                <a:latin typeface="Carlito"/>
                <a:cs typeface="Carlito"/>
              </a:rPr>
              <a:t>endi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e</a:t>
            </a:r>
            <a:r>
              <a:rPr dirty="0" sz="2200" spc="-45">
                <a:latin typeface="Carlito"/>
                <a:cs typeface="Carlito"/>
              </a:rPr>
              <a:t> </a:t>
            </a:r>
            <a:r>
              <a:rPr dirty="0" sz="2200" spc="-25">
                <a:latin typeface="Carlito"/>
                <a:cs typeface="Carlito"/>
              </a:rPr>
              <a:t>ya</a:t>
            </a:r>
            <a:r>
              <a:rPr dirty="0" sz="2200" spc="-25">
                <a:latin typeface="RobotoRegular"/>
                <a:cs typeface="RobotoRegular"/>
              </a:rPr>
              <a:t>ş</a:t>
            </a:r>
            <a:r>
              <a:rPr dirty="0" sz="2200" spc="-25">
                <a:latin typeface="Carlito"/>
                <a:cs typeface="Carlito"/>
              </a:rPr>
              <a:t>ayabilirler.</a:t>
            </a:r>
            <a:endParaRPr sz="2200">
              <a:latin typeface="Carlito"/>
              <a:cs typeface="Carlito"/>
            </a:endParaRPr>
          </a:p>
          <a:p>
            <a:pPr marL="344170" marR="9525" indent="-332105">
              <a:lnSpc>
                <a:spcPct val="79500"/>
              </a:lnSpc>
              <a:spcBef>
                <a:spcPts val="755"/>
              </a:spcBef>
              <a:buFont typeface="Arial"/>
              <a:buChar char="•"/>
              <a:tabLst>
                <a:tab pos="343535" algn="l"/>
                <a:tab pos="344805" algn="l"/>
              </a:tabLst>
            </a:pPr>
            <a:r>
              <a:rPr dirty="0" sz="2200" spc="5">
                <a:latin typeface="Carlito"/>
                <a:cs typeface="Carlito"/>
              </a:rPr>
              <a:t>Bu </a:t>
            </a:r>
            <a:r>
              <a:rPr dirty="0" sz="2200" spc="-5">
                <a:latin typeface="Carlito"/>
                <a:cs typeface="Carlito"/>
              </a:rPr>
              <a:t>noktada </a:t>
            </a:r>
            <a:r>
              <a:rPr dirty="0" sz="2200">
                <a:latin typeface="Carlito"/>
                <a:cs typeface="Carlito"/>
              </a:rPr>
              <a:t>çocukların </a:t>
            </a:r>
            <a:r>
              <a:rPr dirty="0" sz="2200" spc="-5">
                <a:latin typeface="Carlito"/>
                <a:cs typeface="Carlito"/>
              </a:rPr>
              <a:t>yeti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kinlere </a:t>
            </a:r>
            <a:r>
              <a:rPr dirty="0" sz="2200" spc="-10">
                <a:latin typeface="Carlito"/>
                <a:cs typeface="Carlito"/>
              </a:rPr>
              <a:t>göre </a:t>
            </a:r>
            <a:r>
              <a:rPr dirty="0" sz="2200">
                <a:latin typeface="Carlito"/>
                <a:cs typeface="Carlito"/>
              </a:rPr>
              <a:t>daha az </a:t>
            </a:r>
            <a:r>
              <a:rPr dirty="0" sz="2200" spc="-5">
                <a:latin typeface="Carlito"/>
                <a:cs typeface="Carlito"/>
              </a:rPr>
              <a:t>hastalandıklarını  </a:t>
            </a:r>
            <a:r>
              <a:rPr dirty="0" sz="2200" spc="-15">
                <a:latin typeface="Carlito"/>
                <a:cs typeface="Carlito"/>
              </a:rPr>
              <a:t>ya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5">
                <a:latin typeface="Carlito"/>
                <a:cs typeface="Carlito"/>
              </a:rPr>
              <a:t>hastalı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ı </a:t>
            </a:r>
            <a:r>
              <a:rPr dirty="0" sz="2200">
                <a:latin typeface="Carlito"/>
                <a:cs typeface="Carlito"/>
              </a:rPr>
              <a:t>daha hızlı </a:t>
            </a:r>
            <a:r>
              <a:rPr dirty="0" sz="2200" spc="-5">
                <a:latin typeface="Carlito"/>
                <a:cs typeface="Carlito"/>
              </a:rPr>
              <a:t>atlatabildiklerini</a:t>
            </a:r>
            <a:r>
              <a:rPr dirty="0" sz="2200" spc="-3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söyleyin.</a:t>
            </a:r>
            <a:endParaRPr sz="2200">
              <a:latin typeface="Carlito"/>
              <a:cs typeface="Carlito"/>
            </a:endParaRPr>
          </a:p>
          <a:p>
            <a:pPr marL="344170" marR="5080" indent="-332105">
              <a:lnSpc>
                <a:spcPct val="79500"/>
              </a:lnSpc>
              <a:spcBef>
                <a:spcPts val="750"/>
              </a:spcBef>
              <a:buFont typeface="Arial"/>
              <a:buChar char="•"/>
              <a:tabLst>
                <a:tab pos="343535" algn="l"/>
                <a:tab pos="344805" algn="l"/>
              </a:tabLst>
            </a:pPr>
            <a:r>
              <a:rPr dirty="0" sz="2200" spc="-20">
                <a:latin typeface="Carlito"/>
                <a:cs typeface="Carlito"/>
              </a:rPr>
              <a:t>Ya</a:t>
            </a:r>
            <a:r>
              <a:rPr dirty="0" sz="2200" spc="-20">
                <a:latin typeface="RobotoRegular"/>
                <a:cs typeface="RobotoRegular"/>
              </a:rPr>
              <a:t>ş</a:t>
            </a:r>
            <a:r>
              <a:rPr dirty="0" sz="2200" spc="-20">
                <a:latin typeface="Carlito"/>
                <a:cs typeface="Carlito"/>
              </a:rPr>
              <a:t>anan </a:t>
            </a:r>
            <a:r>
              <a:rPr dirty="0" sz="2200" spc="-10">
                <a:latin typeface="Carlito"/>
                <a:cs typeface="Carlito"/>
              </a:rPr>
              <a:t>stres, </a:t>
            </a:r>
            <a:r>
              <a:rPr dirty="0" sz="2200" spc="-20">
                <a:latin typeface="Carlito"/>
                <a:cs typeface="Carlito"/>
              </a:rPr>
              <a:t>kaygı, korku </a:t>
            </a:r>
            <a:r>
              <a:rPr dirty="0" sz="2200" spc="-15">
                <a:latin typeface="Carlito"/>
                <a:cs typeface="Carlito"/>
              </a:rPr>
              <a:t>ya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5">
                <a:latin typeface="Carlito"/>
                <a:cs typeface="Carlito"/>
              </a:rPr>
              <a:t>üzüntü </a:t>
            </a:r>
            <a:r>
              <a:rPr dirty="0" sz="2200">
                <a:latin typeface="Carlito"/>
                <a:cs typeface="Carlito"/>
              </a:rPr>
              <a:t>gibi </a:t>
            </a:r>
            <a:r>
              <a:rPr dirty="0" sz="2200" spc="-5">
                <a:latin typeface="Carlito"/>
                <a:cs typeface="Carlito"/>
              </a:rPr>
              <a:t>duyguların </a:t>
            </a:r>
            <a:r>
              <a:rPr dirty="0" sz="2200">
                <a:latin typeface="Carlito"/>
                <a:cs typeface="Carlito"/>
              </a:rPr>
              <a:t>normal  oldu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unu</a:t>
            </a:r>
            <a:r>
              <a:rPr dirty="0" sz="2200" spc="-95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anlatın.</a:t>
            </a:r>
            <a:endParaRPr sz="2200">
              <a:latin typeface="Carlito"/>
              <a:cs typeface="Carlito"/>
            </a:endParaRPr>
          </a:p>
          <a:p>
            <a:pPr marL="344170" marR="9525" indent="-332105">
              <a:lnSpc>
                <a:spcPct val="79500"/>
              </a:lnSpc>
              <a:spcBef>
                <a:spcPts val="750"/>
              </a:spcBef>
              <a:buFont typeface="Arial"/>
              <a:buChar char="•"/>
              <a:tabLst>
                <a:tab pos="343535" algn="l"/>
                <a:tab pos="344805" algn="l"/>
                <a:tab pos="2023745" algn="l"/>
              </a:tabLst>
            </a:pPr>
            <a:r>
              <a:rPr dirty="0" sz="2200" spc="-5">
                <a:latin typeface="Carlito"/>
                <a:cs typeface="Carlito"/>
              </a:rPr>
              <a:t>Onlara</a:t>
            </a:r>
            <a:r>
              <a:rPr dirty="0" sz="2200" spc="3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üzgün	</a:t>
            </a:r>
            <a:r>
              <a:rPr dirty="0" sz="2200" spc="-15">
                <a:latin typeface="Carlito"/>
                <a:cs typeface="Carlito"/>
              </a:rPr>
              <a:t>ya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10">
                <a:latin typeface="Carlito"/>
                <a:cs typeface="Carlito"/>
              </a:rPr>
              <a:t>stresli </a:t>
            </a:r>
            <a:r>
              <a:rPr dirty="0" sz="2200">
                <a:latin typeface="Carlito"/>
                <a:cs typeface="Carlito"/>
              </a:rPr>
              <a:t>hissetmenin </a:t>
            </a:r>
            <a:r>
              <a:rPr dirty="0" sz="2200" spc="-15">
                <a:latin typeface="Carlito"/>
                <a:cs typeface="Carlito"/>
              </a:rPr>
              <a:t>ya </a:t>
            </a:r>
            <a:r>
              <a:rPr dirty="0" sz="2200" spc="5">
                <a:latin typeface="Carlito"/>
                <a:cs typeface="Carlito"/>
              </a:rPr>
              <a:t>da </a:t>
            </a:r>
            <a:r>
              <a:rPr dirty="0" sz="2200" spc="-5">
                <a:latin typeface="Carlito"/>
                <a:cs typeface="Carlito"/>
              </a:rPr>
              <a:t>korkmanın yanlı</a:t>
            </a:r>
            <a:r>
              <a:rPr dirty="0" sz="2200" spc="-5">
                <a:latin typeface="RobotoRegular"/>
                <a:cs typeface="RobotoRegular"/>
              </a:rPr>
              <a:t>ş  </a:t>
            </a:r>
            <a:r>
              <a:rPr dirty="0" sz="2200">
                <a:latin typeface="Carlito"/>
                <a:cs typeface="Carlito"/>
              </a:rPr>
              <a:t>olmadı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ını</a:t>
            </a:r>
            <a:r>
              <a:rPr dirty="0" sz="2200" spc="-95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söyleyin.</a:t>
            </a:r>
            <a:endParaRPr sz="2200">
              <a:latin typeface="Carlito"/>
              <a:cs typeface="Carlito"/>
            </a:endParaRPr>
          </a:p>
          <a:p>
            <a:pPr marL="344170" indent="-332105">
              <a:lnSpc>
                <a:spcPts val="2370"/>
              </a:lnSpc>
              <a:spcBef>
                <a:spcPts val="210"/>
              </a:spcBef>
              <a:buFont typeface="Arial"/>
              <a:buChar char="•"/>
              <a:tabLst>
                <a:tab pos="343535" algn="l"/>
                <a:tab pos="344805" algn="l"/>
              </a:tabLst>
            </a:pPr>
            <a:r>
              <a:rPr dirty="0" sz="2200" spc="5">
                <a:latin typeface="Carlito"/>
                <a:cs typeface="Carlito"/>
              </a:rPr>
              <a:t>Bu </a:t>
            </a:r>
            <a:r>
              <a:rPr dirty="0" sz="2200" spc="-10">
                <a:latin typeface="Carlito"/>
                <a:cs typeface="Carlito"/>
              </a:rPr>
              <a:t>stresli </a:t>
            </a:r>
            <a:r>
              <a:rPr dirty="0" sz="2200">
                <a:latin typeface="Carlito"/>
                <a:cs typeface="Carlito"/>
              </a:rPr>
              <a:t>dönemin </a:t>
            </a:r>
            <a:r>
              <a:rPr dirty="0" sz="2200" spc="-10">
                <a:latin typeface="Carlito"/>
                <a:cs typeface="Carlito"/>
              </a:rPr>
              <a:t>ve </a:t>
            </a:r>
            <a:r>
              <a:rPr dirty="0" sz="2200" spc="-5">
                <a:latin typeface="Carlito"/>
                <a:cs typeface="Carlito"/>
              </a:rPr>
              <a:t>ya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adıkları duyguların</a:t>
            </a:r>
            <a:r>
              <a:rPr dirty="0" sz="220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geçici</a:t>
            </a:r>
            <a:endParaRPr sz="2200">
              <a:latin typeface="Carlito"/>
              <a:cs typeface="Carlito"/>
            </a:endParaRPr>
          </a:p>
          <a:p>
            <a:pPr marL="344170">
              <a:lnSpc>
                <a:spcPts val="2370"/>
              </a:lnSpc>
            </a:pPr>
            <a:r>
              <a:rPr dirty="0" sz="2200">
                <a:latin typeface="Carlito"/>
                <a:cs typeface="Carlito"/>
              </a:rPr>
              <a:t>oldu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unu, </a:t>
            </a:r>
            <a:r>
              <a:rPr dirty="0" sz="2200" spc="-5">
                <a:latin typeface="Carlito"/>
                <a:cs typeface="Carlito"/>
              </a:rPr>
              <a:t>ya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amın </a:t>
            </a:r>
            <a:r>
              <a:rPr dirty="0" sz="2200">
                <a:latin typeface="Carlito"/>
                <a:cs typeface="Carlito"/>
              </a:rPr>
              <a:t>bir </a:t>
            </a:r>
            <a:r>
              <a:rPr dirty="0" sz="2200" spc="-5">
                <a:latin typeface="Carlito"/>
                <a:cs typeface="Carlito"/>
              </a:rPr>
              <a:t>süre sonra </a:t>
            </a:r>
            <a:r>
              <a:rPr dirty="0" sz="2200">
                <a:latin typeface="Carlito"/>
                <a:cs typeface="Carlito"/>
              </a:rPr>
              <a:t>normale dönece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ini</a:t>
            </a:r>
            <a:r>
              <a:rPr dirty="0" sz="2200" spc="-4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belirtin.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508" y="1468658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2811" y="2136901"/>
            <a:ext cx="8297545" cy="240665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84150">
              <a:lnSpc>
                <a:spcPct val="100000"/>
              </a:lnSpc>
              <a:spcBef>
                <a:spcPts val="595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5. </a:t>
            </a:r>
            <a:r>
              <a:rPr dirty="0" sz="2400" spc="-5" b="1">
                <a:latin typeface="Carlito"/>
                <a:cs typeface="Carlito"/>
              </a:rPr>
              <a:t>Güven</a:t>
            </a:r>
            <a:r>
              <a:rPr dirty="0" sz="2400" spc="-7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verin: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ts val="2630"/>
              </a:lnSpc>
              <a:spcBef>
                <a:spcPts val="7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Gerekli </a:t>
            </a:r>
            <a:r>
              <a:rPr dirty="0" sz="2400">
                <a:latin typeface="Carlito"/>
                <a:cs typeface="Carlito"/>
              </a:rPr>
              <a:t>önlemleri </a:t>
            </a:r>
            <a:r>
              <a:rPr dirty="0" sz="2400" spc="-5">
                <a:latin typeface="Carlito"/>
                <a:cs typeface="Carlito"/>
              </a:rPr>
              <a:t>aldı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ınızı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bundan </a:t>
            </a:r>
            <a:r>
              <a:rPr dirty="0" sz="2400" spc="-10">
                <a:latin typeface="Carlito"/>
                <a:cs typeface="Carlito"/>
              </a:rPr>
              <a:t>sonra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15">
                <a:latin typeface="Carlito"/>
                <a:cs typeface="Carlito"/>
              </a:rPr>
              <a:t>almaya devam  </a:t>
            </a:r>
            <a:r>
              <a:rPr dirty="0" sz="2400">
                <a:latin typeface="Carlito"/>
                <a:cs typeface="Carlito"/>
              </a:rPr>
              <a:t>edece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inizi </a:t>
            </a:r>
            <a:r>
              <a:rPr dirty="0" sz="2400" spc="-10">
                <a:latin typeface="Carlito"/>
                <a:cs typeface="Carlito"/>
              </a:rPr>
              <a:t>ifade</a:t>
            </a:r>
            <a:r>
              <a:rPr dirty="0" sz="2400" spc="-10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edin.</a:t>
            </a:r>
            <a:endParaRPr sz="2400">
              <a:latin typeface="Carlito"/>
              <a:cs typeface="Carlito"/>
            </a:endParaRPr>
          </a:p>
          <a:p>
            <a:pPr marL="355600" marR="8890" indent="-342900">
              <a:lnSpc>
                <a:spcPts val="2630"/>
              </a:lnSpc>
              <a:spcBef>
                <a:spcPts val="740"/>
              </a:spcBef>
              <a:buFont typeface="Arial"/>
              <a:buChar char="•"/>
              <a:tabLst>
                <a:tab pos="354965" algn="l"/>
                <a:tab pos="355600" algn="l"/>
                <a:tab pos="2353310" algn="l"/>
                <a:tab pos="3351529" algn="l"/>
                <a:tab pos="4273550" algn="l"/>
                <a:tab pos="5948045" algn="l"/>
                <a:tab pos="7851140" algn="l"/>
              </a:tabLst>
            </a:pPr>
            <a:r>
              <a:rPr dirty="0" sz="2400" spc="-16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apabilecekleri	olumlu	ki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isel	d</a:t>
            </a:r>
            <a:r>
              <a:rPr dirty="0" sz="2400" spc="-40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v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anı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	odaklanmaları	için  </a:t>
            </a:r>
            <a:r>
              <a:rPr dirty="0" sz="2400" spc="-10">
                <a:latin typeface="Carlito"/>
                <a:cs typeface="Carlito"/>
              </a:rPr>
              <a:t>yardımcı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olun.</a:t>
            </a:r>
            <a:endParaRPr sz="2400">
              <a:latin typeface="Carlito"/>
              <a:cs typeface="Carlito"/>
            </a:endParaRPr>
          </a:p>
          <a:p>
            <a:pPr marL="184150">
              <a:lnSpc>
                <a:spcPct val="100000"/>
              </a:lnSpc>
              <a:spcBef>
                <a:spcPts val="445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6.</a:t>
            </a:r>
            <a:r>
              <a:rPr dirty="0" sz="2400" spc="-5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Rahatlatın: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811" y="4581017"/>
            <a:ext cx="26689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03935" algn="l"/>
              </a:tabLst>
            </a:pPr>
            <a:r>
              <a:rPr dirty="0" sz="2400">
                <a:latin typeface="Carlito"/>
                <a:cs typeface="Carlito"/>
              </a:rPr>
              <a:t>Her	</a:t>
            </a:r>
            <a:r>
              <a:rPr dirty="0" sz="2400" spc="-40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amankinden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711" y="4914392"/>
            <a:ext cx="64592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165" algn="l"/>
                <a:tab pos="3098165" algn="l"/>
                <a:tab pos="4488815" algn="l"/>
              </a:tabLst>
            </a:pPr>
            <a:r>
              <a:rPr dirty="0" sz="2400" spc="-15">
                <a:latin typeface="Carlito"/>
                <a:cs typeface="Carlito"/>
              </a:rPr>
              <a:t>göstererek	</a:t>
            </a:r>
            <a:r>
              <a:rPr dirty="0" sz="2400" spc="-5">
                <a:latin typeface="Carlito"/>
                <a:cs typeface="Carlito"/>
              </a:rPr>
              <a:t>çocukların	</a:t>
            </a:r>
            <a:r>
              <a:rPr dirty="0" sz="2400" spc="-10">
                <a:latin typeface="Carlito"/>
                <a:cs typeface="Carlito"/>
              </a:rPr>
              <a:t>psikolojik	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lamlıklarının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53161" y="4581017"/>
            <a:ext cx="5449570" cy="724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2755"/>
              </a:lnSpc>
              <a:spcBef>
                <a:spcPts val="100"/>
              </a:spcBef>
              <a:tabLst>
                <a:tab pos="800735" algn="l"/>
                <a:tab pos="1621155" algn="l"/>
                <a:tab pos="2384425" algn="l"/>
                <a:tab pos="3014345" algn="l"/>
                <a:tab pos="4149090" algn="l"/>
                <a:tab pos="4645660" algn="l"/>
              </a:tabLst>
            </a:pPr>
            <a:r>
              <a:rPr dirty="0" sz="2400">
                <a:latin typeface="Carlito"/>
                <a:cs typeface="Carlito"/>
              </a:rPr>
              <a:t>bi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az	daha	</a:t>
            </a:r>
            <a:r>
              <a:rPr dirty="0" sz="2400" spc="-50">
                <a:latin typeface="Carlito"/>
                <a:cs typeface="Carlito"/>
              </a:rPr>
              <a:t>f</a:t>
            </a:r>
            <a:r>
              <a:rPr dirty="0" sz="2400">
                <a:latin typeface="Carlito"/>
                <a:cs typeface="Carlito"/>
              </a:rPr>
              <a:t>azla	ilgi,	</a:t>
            </a:r>
            <a:r>
              <a:rPr dirty="0" sz="2400" spc="-4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akınlık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 spc="-2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f</a:t>
            </a:r>
            <a:r>
              <a:rPr dirty="0" sz="2400" spc="-45">
                <a:latin typeface="Carlito"/>
                <a:cs typeface="Carlito"/>
              </a:rPr>
              <a:t>k</a:t>
            </a:r>
            <a:r>
              <a:rPr dirty="0" sz="2400" spc="-25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t</a:t>
            </a:r>
            <a:endParaRPr sz="2400">
              <a:latin typeface="Carlito"/>
              <a:cs typeface="Carlito"/>
            </a:endParaRPr>
          </a:p>
          <a:p>
            <a:pPr algn="r" marR="10160">
              <a:lnSpc>
                <a:spcPts val="2750"/>
              </a:lnSpc>
            </a:pPr>
            <a:r>
              <a:rPr dirty="0" sz="2400">
                <a:latin typeface="Carlito"/>
                <a:cs typeface="Carlito"/>
              </a:rPr>
              <a:t>artmasına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711" y="5247766"/>
            <a:ext cx="35128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rlito"/>
                <a:cs typeface="Carlito"/>
              </a:rPr>
              <a:t>büyük </a:t>
            </a:r>
            <a:r>
              <a:rPr dirty="0" sz="2400" spc="-15">
                <a:latin typeface="Carlito"/>
                <a:cs typeface="Carlito"/>
              </a:rPr>
              <a:t>katkı</a:t>
            </a:r>
            <a:r>
              <a:rPr dirty="0" sz="2400" spc="-12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sa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layabilirsiniz.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508" y="1468658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2811" y="2136901"/>
            <a:ext cx="8368665" cy="340677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algn="just" marL="184150">
              <a:lnSpc>
                <a:spcPct val="100000"/>
              </a:lnSpc>
              <a:spcBef>
                <a:spcPts val="595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7.</a:t>
            </a:r>
            <a:r>
              <a:rPr dirty="0" sz="2400" spc="-5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Koruyun:</a:t>
            </a:r>
            <a:endParaRPr sz="2400">
              <a:latin typeface="Carlito"/>
              <a:cs typeface="Carlito"/>
            </a:endParaRPr>
          </a:p>
          <a:p>
            <a:pPr algn="just" marL="355600" marR="13335" indent="-342900">
              <a:lnSpc>
                <a:spcPts val="2630"/>
              </a:lnSpc>
              <a:spcBef>
                <a:spcPts val="79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Belirsizlik zamanlarında </a:t>
            </a:r>
            <a:r>
              <a:rPr dirty="0" sz="2400">
                <a:latin typeface="Carlito"/>
                <a:cs typeface="Carlito"/>
              </a:rPr>
              <a:t>ani </a:t>
            </a:r>
            <a:r>
              <a:rPr dirty="0" sz="2400" spc="-5">
                <a:latin typeface="Carlito"/>
                <a:cs typeface="Carlito"/>
              </a:rPr>
              <a:t>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imler </a:t>
            </a:r>
            <a:r>
              <a:rPr dirty="0" sz="2400">
                <a:latin typeface="Carlito"/>
                <a:cs typeface="Carlito"/>
              </a:rPr>
              <a:t>mümkün </a:t>
            </a:r>
            <a:r>
              <a:rPr dirty="0" sz="2400" spc="-5">
                <a:latin typeface="Carlito"/>
                <a:cs typeface="Carlito"/>
              </a:rPr>
              <a:t>oldu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unca  </a:t>
            </a:r>
            <a:r>
              <a:rPr dirty="0" sz="2400" spc="-10">
                <a:latin typeface="Carlito"/>
                <a:cs typeface="Carlito"/>
              </a:rPr>
              <a:t>kaçınmak </a:t>
            </a:r>
            <a:r>
              <a:rPr dirty="0" sz="2400" spc="-25">
                <a:latin typeface="Carlito"/>
                <a:cs typeface="Carlito"/>
              </a:rPr>
              <a:t>önemlidir. </a:t>
            </a:r>
            <a:r>
              <a:rPr dirty="0" sz="2400">
                <a:latin typeface="Carlito"/>
                <a:cs typeface="Carlito"/>
              </a:rPr>
              <a:t>Günlük rutin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aktiviteleri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koruyun.</a:t>
            </a:r>
            <a:endParaRPr sz="2400">
              <a:latin typeface="Carlito"/>
              <a:cs typeface="Carlito"/>
            </a:endParaRPr>
          </a:p>
          <a:p>
            <a:pPr algn="just" marL="184150">
              <a:lnSpc>
                <a:spcPct val="100000"/>
              </a:lnSpc>
              <a:spcBef>
                <a:spcPts val="445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8. </a:t>
            </a:r>
            <a:r>
              <a:rPr dirty="0" sz="2400" spc="-10" b="1">
                <a:latin typeface="Carlito"/>
                <a:cs typeface="Carlito"/>
              </a:rPr>
              <a:t>Birlikte vakit</a:t>
            </a:r>
            <a:r>
              <a:rPr dirty="0" sz="2400" spc="-6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geçirin: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20"/>
              </a:lnSpc>
              <a:spcBef>
                <a:spcPts val="8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5">
                <a:latin typeface="Carlito"/>
                <a:cs typeface="Carlito"/>
              </a:rPr>
              <a:t>Psikolojik 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lamlı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 </a:t>
            </a:r>
            <a:r>
              <a:rPr dirty="0" sz="2400" spc="-10">
                <a:latin typeface="Carlito"/>
                <a:cs typeface="Carlito"/>
              </a:rPr>
              <a:t>korunması </a:t>
            </a:r>
            <a:r>
              <a:rPr dirty="0" sz="2400">
                <a:latin typeface="Carlito"/>
                <a:cs typeface="Carlito"/>
              </a:rPr>
              <a:t>için onlarla </a:t>
            </a:r>
            <a:r>
              <a:rPr dirty="0" sz="2400" spc="-10">
                <a:latin typeface="Carlito"/>
                <a:cs typeface="Carlito"/>
              </a:rPr>
              <a:t>birlikte </a:t>
            </a:r>
            <a:r>
              <a:rPr dirty="0" sz="2400" spc="-5">
                <a:latin typeface="Carlito"/>
                <a:cs typeface="Carlito"/>
              </a:rPr>
              <a:t>ho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ça </a:t>
            </a:r>
            <a:r>
              <a:rPr dirty="0" sz="2400" spc="-10">
                <a:latin typeface="Carlito"/>
                <a:cs typeface="Carlito"/>
              </a:rPr>
              <a:t>vakit  geçirecek </a:t>
            </a:r>
            <a:r>
              <a:rPr dirty="0" sz="2400" spc="-5">
                <a:latin typeface="Carlito"/>
                <a:cs typeface="Carlito"/>
              </a:rPr>
              <a:t>aktiviteler </a:t>
            </a:r>
            <a:r>
              <a:rPr dirty="0" sz="2400" spc="-10">
                <a:latin typeface="Carlito"/>
                <a:cs typeface="Carlito"/>
              </a:rPr>
              <a:t>yapmak </a:t>
            </a:r>
            <a:r>
              <a:rPr dirty="0" sz="2400">
                <a:latin typeface="Carlito"/>
                <a:cs typeface="Carlito"/>
              </a:rPr>
              <a:t>önemli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30">
                <a:latin typeface="Carlito"/>
                <a:cs typeface="Carlito"/>
              </a:rPr>
              <a:t>gereklidir. </a:t>
            </a:r>
            <a:r>
              <a:rPr dirty="0" sz="2400">
                <a:latin typeface="Carlito"/>
                <a:cs typeface="Carlito"/>
              </a:rPr>
              <a:t>Hep </a:t>
            </a:r>
            <a:r>
              <a:rPr dirty="0" sz="2400" spc="-10">
                <a:latin typeface="Carlito"/>
                <a:cs typeface="Carlito"/>
              </a:rPr>
              <a:t>beraber  </a:t>
            </a:r>
            <a:r>
              <a:rPr dirty="0" sz="2400">
                <a:latin typeface="Carlito"/>
                <a:cs typeface="Carlito"/>
              </a:rPr>
              <a:t>çe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itli </a:t>
            </a:r>
            <a:r>
              <a:rPr dirty="0" sz="2400" spc="-5">
                <a:latin typeface="Carlito"/>
                <a:cs typeface="Carlito"/>
              </a:rPr>
              <a:t>oyunlar oynamak, etkinlikleri uygulamak, </a:t>
            </a:r>
            <a:r>
              <a:rPr dirty="0" sz="2400" spc="-10">
                <a:latin typeface="Carlito"/>
                <a:cs typeface="Carlito"/>
              </a:rPr>
              <a:t>resim yapmak, 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arkı </a:t>
            </a:r>
            <a:r>
              <a:rPr dirty="0" sz="2400" spc="-5">
                <a:latin typeface="Carlito"/>
                <a:cs typeface="Carlito"/>
              </a:rPr>
              <a:t>söylemek, </a:t>
            </a:r>
            <a:r>
              <a:rPr dirty="0" sz="2400">
                <a:latin typeface="Carlito"/>
                <a:cs typeface="Carlito"/>
              </a:rPr>
              <a:t>örnek </a:t>
            </a:r>
            <a:r>
              <a:rPr dirty="0" sz="2400" spc="-10">
                <a:latin typeface="Carlito"/>
                <a:cs typeface="Carlito"/>
              </a:rPr>
              <a:t>olarak </a:t>
            </a:r>
            <a:r>
              <a:rPr dirty="0" sz="2400" spc="-5">
                <a:latin typeface="Carlito"/>
                <a:cs typeface="Carlito"/>
              </a:rPr>
              <a:t>yapılabilecek etkinlikler </a:t>
            </a:r>
            <a:r>
              <a:rPr dirty="0" sz="2400" spc="-10">
                <a:latin typeface="Carlito"/>
                <a:cs typeface="Carlito"/>
              </a:rPr>
              <a:t>olarak  </a:t>
            </a:r>
            <a:r>
              <a:rPr dirty="0" sz="2400" spc="-25">
                <a:latin typeface="Carlito"/>
                <a:cs typeface="Carlito"/>
              </a:rPr>
              <a:t>sıralanabilir.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508" y="1468658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2811" y="2136901"/>
            <a:ext cx="8300084" cy="297815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algn="just" marL="184150">
              <a:lnSpc>
                <a:spcPct val="100000"/>
              </a:lnSpc>
              <a:spcBef>
                <a:spcPts val="595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9. </a:t>
            </a:r>
            <a:r>
              <a:rPr dirty="0" sz="2400" b="1">
                <a:latin typeface="Carlito"/>
                <a:cs typeface="Carlito"/>
              </a:rPr>
              <a:t>Sorumluluk</a:t>
            </a:r>
            <a:r>
              <a:rPr dirty="0" sz="2400" spc="-7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verin: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30"/>
              </a:lnSpc>
              <a:spcBef>
                <a:spcPts val="790"/>
              </a:spcBef>
              <a:buFont typeface="Arial"/>
              <a:buChar char="•"/>
              <a:tabLst>
                <a:tab pos="488950" algn="l"/>
              </a:tabLst>
            </a:pPr>
            <a:r>
              <a:rPr dirty="0"/>
              <a:t>	</a:t>
            </a:r>
            <a:r>
              <a:rPr dirty="0" sz="2400">
                <a:latin typeface="Carlito"/>
                <a:cs typeface="Carlito"/>
              </a:rPr>
              <a:t>Çocukların </a:t>
            </a:r>
            <a:r>
              <a:rPr dirty="0" sz="2400" spc="-15">
                <a:latin typeface="Carlito"/>
                <a:cs typeface="Carlito"/>
              </a:rPr>
              <a:t>size ve </a:t>
            </a:r>
            <a:r>
              <a:rPr dirty="0" sz="2400" spc="-10">
                <a:latin typeface="Carlito"/>
                <a:cs typeface="Carlito"/>
              </a:rPr>
              <a:t>çevrenizdekilere, </a:t>
            </a:r>
            <a:r>
              <a:rPr dirty="0" sz="2400">
                <a:latin typeface="Carlito"/>
                <a:cs typeface="Carlito"/>
              </a:rPr>
              <a:t>alınan </a:t>
            </a:r>
            <a:r>
              <a:rPr dirty="0" sz="2400" spc="-5">
                <a:latin typeface="Carlito"/>
                <a:cs typeface="Carlito"/>
              </a:rPr>
              <a:t>önlemlere </a:t>
            </a:r>
            <a:r>
              <a:rPr dirty="0" sz="2400" spc="-15">
                <a:latin typeface="Carlito"/>
                <a:cs typeface="Carlito"/>
              </a:rPr>
              <a:t>uyarak,  </a:t>
            </a:r>
            <a:r>
              <a:rPr dirty="0" sz="2400" spc="-5">
                <a:latin typeface="Carlito"/>
                <a:cs typeface="Carlito"/>
              </a:rPr>
              <a:t>gönüllü </a:t>
            </a:r>
            <a:r>
              <a:rPr dirty="0" sz="2400" spc="-10">
                <a:latin typeface="Carlito"/>
                <a:cs typeface="Carlito"/>
              </a:rPr>
              <a:t>olarak </a:t>
            </a:r>
            <a:r>
              <a:rPr dirty="0" sz="2400" spc="-15">
                <a:latin typeface="Carlito"/>
                <a:cs typeface="Carlito"/>
              </a:rPr>
              <a:t>yardım </a:t>
            </a:r>
            <a:r>
              <a:rPr dirty="0" sz="2400" spc="-5">
                <a:latin typeface="Carlito"/>
                <a:cs typeface="Carlito"/>
              </a:rPr>
              <a:t>etmelerine </a:t>
            </a:r>
            <a:r>
              <a:rPr dirty="0" sz="2400">
                <a:latin typeface="Carlito"/>
                <a:cs typeface="Carlito"/>
              </a:rPr>
              <a:t>izin </a:t>
            </a:r>
            <a:r>
              <a:rPr dirty="0" sz="2400" spc="-5">
                <a:latin typeface="Carlito"/>
                <a:cs typeface="Carlito"/>
              </a:rPr>
              <a:t>verin. </a:t>
            </a:r>
            <a:r>
              <a:rPr dirty="0" sz="2400" spc="-10">
                <a:latin typeface="Carlito"/>
                <a:cs typeface="Carlito"/>
              </a:rPr>
              <a:t>Özellikle </a:t>
            </a:r>
            <a:r>
              <a:rPr dirty="0" sz="2400" spc="-5">
                <a:latin typeface="Carlito"/>
                <a:cs typeface="Carlito"/>
              </a:rPr>
              <a:t>çocukların  </a:t>
            </a:r>
            <a:r>
              <a:rPr dirty="0" sz="2400">
                <a:latin typeface="Carlito"/>
                <a:cs typeface="Carlito"/>
              </a:rPr>
              <a:t>“her 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ey </a:t>
            </a:r>
            <a:r>
              <a:rPr dirty="0" sz="2400" spc="-25">
                <a:latin typeface="Carlito"/>
                <a:cs typeface="Carlito"/>
              </a:rPr>
              <a:t>kontrol </a:t>
            </a:r>
            <a:r>
              <a:rPr dirty="0" sz="2400">
                <a:latin typeface="Carlito"/>
                <a:cs typeface="Carlito"/>
              </a:rPr>
              <a:t>altında” algısının </a:t>
            </a:r>
            <a:r>
              <a:rPr dirty="0" sz="2400" spc="-20">
                <a:latin typeface="Carlito"/>
                <a:cs typeface="Carlito"/>
              </a:rPr>
              <a:t>zarar </a:t>
            </a:r>
            <a:r>
              <a:rPr dirty="0" sz="2400" spc="-5">
                <a:latin typeface="Carlito"/>
                <a:cs typeface="Carlito"/>
              </a:rPr>
              <a:t>görmemesi </a:t>
            </a:r>
            <a:r>
              <a:rPr dirty="0" sz="2400">
                <a:latin typeface="Carlito"/>
                <a:cs typeface="Carlito"/>
              </a:rPr>
              <a:t>için sizin  </a:t>
            </a:r>
            <a:r>
              <a:rPr dirty="0" sz="2400" spc="-15">
                <a:latin typeface="Carlito"/>
                <a:cs typeface="Carlito"/>
              </a:rPr>
              <a:t>gözetiminizde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larına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imlerine </a:t>
            </a:r>
            <a:r>
              <a:rPr dirty="0" sz="2400" spc="-10">
                <a:latin typeface="Carlito"/>
                <a:cs typeface="Carlito"/>
              </a:rPr>
              <a:t>uygun </a:t>
            </a:r>
            <a:r>
              <a:rPr dirty="0" sz="2400">
                <a:latin typeface="Carlito"/>
                <a:cs typeface="Carlito"/>
              </a:rPr>
              <a:t>bazı </a:t>
            </a:r>
            <a:r>
              <a:rPr dirty="0" sz="2400" spc="-10">
                <a:latin typeface="Carlito"/>
                <a:cs typeface="Carlito"/>
              </a:rPr>
              <a:t>i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lerde </a:t>
            </a:r>
            <a:r>
              <a:rPr dirty="0" sz="2400" spc="-15">
                <a:latin typeface="Carlito"/>
                <a:cs typeface="Carlito"/>
              </a:rPr>
              <a:t>size  </a:t>
            </a:r>
            <a:r>
              <a:rPr dirty="0" sz="2400" spc="-10">
                <a:latin typeface="Carlito"/>
                <a:cs typeface="Carlito"/>
              </a:rPr>
              <a:t>yardımcı </a:t>
            </a:r>
            <a:r>
              <a:rPr dirty="0" sz="2400">
                <a:latin typeface="Carlito"/>
                <a:cs typeface="Carlito"/>
              </a:rPr>
              <a:t>olmaları </a:t>
            </a:r>
            <a:r>
              <a:rPr dirty="0" sz="2400" spc="-10">
                <a:latin typeface="Carlito"/>
                <a:cs typeface="Carlito"/>
              </a:rPr>
              <a:t>çok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önemlidir.</a:t>
            </a:r>
            <a:endParaRPr sz="2400">
              <a:latin typeface="Carlito"/>
              <a:cs typeface="Carlito"/>
            </a:endParaRPr>
          </a:p>
          <a:p>
            <a:pPr algn="just" marL="355600" marR="10795" indent="-342900">
              <a:lnSpc>
                <a:spcPts val="263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>
                <a:latin typeface="Carlito"/>
                <a:cs typeface="Carlito"/>
              </a:rPr>
              <a:t>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arılarıyla ilgili </a:t>
            </a:r>
            <a:r>
              <a:rPr dirty="0" sz="2400" spc="-10">
                <a:latin typeface="Carlito"/>
                <a:cs typeface="Carlito"/>
              </a:rPr>
              <a:t>farklılık </a:t>
            </a:r>
            <a:r>
              <a:rPr dirty="0" sz="2400">
                <a:latin typeface="Carlito"/>
                <a:cs typeface="Carlito"/>
              </a:rPr>
              <a:t>olabilece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ini </a:t>
            </a:r>
            <a:r>
              <a:rPr dirty="0" sz="2400" spc="-20">
                <a:latin typeface="Carlito"/>
                <a:cs typeface="Carlito"/>
              </a:rPr>
              <a:t>göz </a:t>
            </a:r>
            <a:r>
              <a:rPr dirty="0" sz="2400">
                <a:latin typeface="Carlito"/>
                <a:cs typeface="Carlito"/>
              </a:rPr>
              <a:t>önünde  bulundurun.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399342"/>
            <a:ext cx="758570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Çocuklara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13732" y="2079368"/>
            <a:ext cx="7893684" cy="396875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algn="just" marL="172720">
              <a:lnSpc>
                <a:spcPct val="100000"/>
              </a:lnSpc>
              <a:spcBef>
                <a:spcPts val="305"/>
              </a:spcBef>
            </a:pP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10. </a:t>
            </a:r>
            <a:r>
              <a:rPr dirty="0" sz="2200" spc="5" b="1">
                <a:latin typeface="Carlito"/>
                <a:cs typeface="Carlito"/>
              </a:rPr>
              <a:t>Model</a:t>
            </a:r>
            <a:r>
              <a:rPr dirty="0" sz="2200" spc="30" b="1">
                <a:latin typeface="Carlito"/>
                <a:cs typeface="Carlito"/>
              </a:rPr>
              <a:t> </a:t>
            </a:r>
            <a:r>
              <a:rPr dirty="0" sz="2200" spc="5" b="1">
                <a:latin typeface="Carlito"/>
                <a:cs typeface="Carlito"/>
              </a:rPr>
              <a:t>olun:</a:t>
            </a:r>
            <a:endParaRPr sz="2200">
              <a:latin typeface="Carlito"/>
              <a:cs typeface="Carlito"/>
            </a:endParaRPr>
          </a:p>
          <a:p>
            <a:pPr algn="just" marL="172720" marR="7620">
              <a:lnSpc>
                <a:spcPct val="79500"/>
              </a:lnSpc>
              <a:spcBef>
                <a:spcPts val="750"/>
              </a:spcBef>
              <a:buChar char="•"/>
              <a:tabLst>
                <a:tab pos="494665" algn="l"/>
              </a:tabLst>
            </a:pPr>
            <a:r>
              <a:rPr dirty="0" sz="2200" spc="5">
                <a:latin typeface="Carlito"/>
                <a:cs typeface="Carlito"/>
              </a:rPr>
              <a:t>Ki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isel </a:t>
            </a:r>
            <a:r>
              <a:rPr dirty="0" sz="2200">
                <a:latin typeface="Carlito"/>
                <a:cs typeface="Carlito"/>
              </a:rPr>
              <a:t>öz-bakımınıza </a:t>
            </a:r>
            <a:r>
              <a:rPr dirty="0" sz="2200" spc="-5">
                <a:latin typeface="Carlito"/>
                <a:cs typeface="Carlito"/>
              </a:rPr>
              <a:t>dikkat </a:t>
            </a:r>
            <a:r>
              <a:rPr dirty="0" sz="2200">
                <a:latin typeface="Carlito"/>
                <a:cs typeface="Carlito"/>
              </a:rPr>
              <a:t>ederek, düzenli beslenmeye </a:t>
            </a:r>
            <a:r>
              <a:rPr dirty="0" sz="2200" spc="-5">
                <a:latin typeface="Carlito"/>
                <a:cs typeface="Carlito"/>
              </a:rPr>
              <a:t>ve  uyumaya </a:t>
            </a:r>
            <a:r>
              <a:rPr dirty="0" sz="2200" spc="-15">
                <a:latin typeface="Carlito"/>
                <a:cs typeface="Carlito"/>
              </a:rPr>
              <a:t>özen </a:t>
            </a:r>
            <a:r>
              <a:rPr dirty="0" sz="2200" spc="-5">
                <a:latin typeface="Carlito"/>
                <a:cs typeface="Carlito"/>
              </a:rPr>
              <a:t>göstererek, </a:t>
            </a:r>
            <a:r>
              <a:rPr dirty="0" sz="2200" spc="5">
                <a:latin typeface="Carlito"/>
                <a:cs typeface="Carlito"/>
              </a:rPr>
              <a:t>günlük rutin i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lerinizi </a:t>
            </a:r>
            <a:r>
              <a:rPr dirty="0" sz="2200">
                <a:latin typeface="Carlito"/>
                <a:cs typeface="Carlito"/>
              </a:rPr>
              <a:t>devam </a:t>
            </a:r>
            <a:r>
              <a:rPr dirty="0" sz="2200" spc="-5">
                <a:latin typeface="Carlito"/>
                <a:cs typeface="Carlito"/>
              </a:rPr>
              <a:t>ettirerek,  yetkililerden </a:t>
            </a:r>
            <a:r>
              <a:rPr dirty="0" sz="2200">
                <a:latin typeface="Carlito"/>
                <a:cs typeface="Carlito"/>
              </a:rPr>
              <a:t>gelen </a:t>
            </a:r>
            <a:r>
              <a:rPr dirty="0" sz="2200" spc="-10">
                <a:latin typeface="Carlito"/>
                <a:cs typeface="Carlito"/>
              </a:rPr>
              <a:t>koronavirüsten </a:t>
            </a:r>
            <a:r>
              <a:rPr dirty="0" sz="2200" spc="-5">
                <a:latin typeface="Carlito"/>
                <a:cs typeface="Carlito"/>
              </a:rPr>
              <a:t>korunma </a:t>
            </a:r>
            <a:r>
              <a:rPr dirty="0" sz="2200">
                <a:latin typeface="Carlito"/>
                <a:cs typeface="Carlito"/>
              </a:rPr>
              <a:t>ile ilgili uyarıları  </a:t>
            </a:r>
            <a:r>
              <a:rPr dirty="0" sz="2200" spc="-10">
                <a:latin typeface="Carlito"/>
                <a:cs typeface="Carlito"/>
              </a:rPr>
              <a:t>dikkate </a:t>
            </a:r>
            <a:r>
              <a:rPr dirty="0" sz="2200" spc="-5">
                <a:latin typeface="Carlito"/>
                <a:cs typeface="Carlito"/>
              </a:rPr>
              <a:t>alarak, </a:t>
            </a:r>
            <a:r>
              <a:rPr dirty="0" sz="2200" spc="10">
                <a:latin typeface="Carlito"/>
                <a:cs typeface="Carlito"/>
              </a:rPr>
              <a:t>bu </a:t>
            </a:r>
            <a:r>
              <a:rPr dirty="0" sz="2200">
                <a:latin typeface="Carlito"/>
                <a:cs typeface="Carlito"/>
              </a:rPr>
              <a:t>süreçte </a:t>
            </a:r>
            <a:r>
              <a:rPr dirty="0" sz="2200" spc="10">
                <a:latin typeface="Carlito"/>
                <a:cs typeface="Carlito"/>
              </a:rPr>
              <a:t>ne </a:t>
            </a:r>
            <a:r>
              <a:rPr dirty="0" sz="2200">
                <a:latin typeface="Carlito"/>
                <a:cs typeface="Carlito"/>
              </a:rPr>
              <a:t>yapmaları </a:t>
            </a:r>
            <a:r>
              <a:rPr dirty="0" sz="2200" spc="-10">
                <a:latin typeface="Carlito"/>
                <a:cs typeface="Carlito"/>
              </a:rPr>
              <a:t>ya </a:t>
            </a:r>
            <a:r>
              <a:rPr dirty="0" sz="2200" spc="10">
                <a:latin typeface="Carlito"/>
                <a:cs typeface="Carlito"/>
              </a:rPr>
              <a:t>da </a:t>
            </a:r>
            <a:r>
              <a:rPr dirty="0" sz="2200" spc="5">
                <a:latin typeface="Carlito"/>
                <a:cs typeface="Carlito"/>
              </a:rPr>
              <a:t>nasıl </a:t>
            </a:r>
            <a:r>
              <a:rPr dirty="0" sz="2200" spc="-5">
                <a:latin typeface="Carlito"/>
                <a:cs typeface="Carlito"/>
              </a:rPr>
              <a:t>davranmaları  gerekti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i </a:t>
            </a:r>
            <a:r>
              <a:rPr dirty="0" sz="2200">
                <a:latin typeface="Carlito"/>
                <a:cs typeface="Carlito"/>
              </a:rPr>
              <a:t>konusunda </a:t>
            </a:r>
            <a:r>
              <a:rPr dirty="0" sz="2200" spc="5">
                <a:latin typeface="Carlito"/>
                <a:cs typeface="Carlito"/>
              </a:rPr>
              <a:t>örnek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 spc="5">
                <a:latin typeface="Carlito"/>
                <a:cs typeface="Carlito"/>
              </a:rPr>
              <a:t>olun.</a:t>
            </a:r>
            <a:endParaRPr sz="2200">
              <a:latin typeface="Carlito"/>
              <a:cs typeface="Carlito"/>
            </a:endParaRPr>
          </a:p>
          <a:p>
            <a:pPr algn="just" marL="344170" marR="11430" indent="-332105">
              <a:lnSpc>
                <a:spcPct val="79500"/>
              </a:lnSpc>
              <a:spcBef>
                <a:spcPts val="750"/>
              </a:spcBef>
              <a:buFont typeface="Arial"/>
              <a:buChar char="•"/>
              <a:tabLst>
                <a:tab pos="344805" algn="l"/>
              </a:tabLst>
            </a:pPr>
            <a:r>
              <a:rPr dirty="0" sz="2200">
                <a:latin typeface="Carlito"/>
                <a:cs typeface="Carlito"/>
              </a:rPr>
              <a:t>Sizin </a:t>
            </a:r>
            <a:r>
              <a:rPr dirty="0" sz="2200" spc="10">
                <a:latin typeface="Carlito"/>
                <a:cs typeface="Carlito"/>
              </a:rPr>
              <a:t>bu </a:t>
            </a:r>
            <a:r>
              <a:rPr dirty="0" sz="2200" spc="-5">
                <a:latin typeface="Carlito"/>
                <a:cs typeface="Carlito"/>
              </a:rPr>
              <a:t>zorlu </a:t>
            </a:r>
            <a:r>
              <a:rPr dirty="0" sz="2200">
                <a:latin typeface="Carlito"/>
                <a:cs typeface="Carlito"/>
              </a:rPr>
              <a:t>ya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am olayıyla </a:t>
            </a:r>
            <a:r>
              <a:rPr dirty="0" sz="2200" spc="5">
                <a:latin typeface="Carlito"/>
                <a:cs typeface="Carlito"/>
              </a:rPr>
              <a:t>ba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arılı bir 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ekilde ba</a:t>
            </a:r>
            <a:r>
              <a:rPr dirty="0" sz="2200" spc="5">
                <a:latin typeface="RobotoRegular"/>
                <a:cs typeface="RobotoRegular"/>
              </a:rPr>
              <a:t>ş </a:t>
            </a:r>
            <a:r>
              <a:rPr dirty="0" sz="2200" spc="-5">
                <a:latin typeface="Carlito"/>
                <a:cs typeface="Carlito"/>
              </a:rPr>
              <a:t>etti</a:t>
            </a:r>
            <a:r>
              <a:rPr dirty="0" sz="2200" spc="-5">
                <a:latin typeface="RobotoRegular"/>
                <a:cs typeface="RobotoRegular"/>
              </a:rPr>
              <a:t>ğ</a:t>
            </a:r>
            <a:r>
              <a:rPr dirty="0" sz="2200" spc="-5">
                <a:latin typeface="Carlito"/>
                <a:cs typeface="Carlito"/>
              </a:rPr>
              <a:t>inizi  </a:t>
            </a:r>
            <a:r>
              <a:rPr dirty="0" sz="2200" spc="5">
                <a:latin typeface="Carlito"/>
                <a:cs typeface="Carlito"/>
              </a:rPr>
              <a:t>görmek </a:t>
            </a:r>
            <a:r>
              <a:rPr dirty="0" sz="2200">
                <a:latin typeface="Carlito"/>
                <a:cs typeface="Carlito"/>
              </a:rPr>
              <a:t>çocuklarınıza </a:t>
            </a:r>
            <a:r>
              <a:rPr dirty="0" sz="2200" spc="10">
                <a:latin typeface="Carlito"/>
                <a:cs typeface="Carlito"/>
              </a:rPr>
              <a:t>umut </a:t>
            </a:r>
            <a:r>
              <a:rPr dirty="0" sz="2200">
                <a:latin typeface="Carlito"/>
                <a:cs typeface="Carlito"/>
              </a:rPr>
              <a:t>verir </a:t>
            </a:r>
            <a:r>
              <a:rPr dirty="0" sz="2200" spc="-5">
                <a:latin typeface="Carlito"/>
                <a:cs typeface="Carlito"/>
              </a:rPr>
              <a:t>ve moral </a:t>
            </a:r>
            <a:r>
              <a:rPr dirty="0" sz="2200" spc="-30">
                <a:latin typeface="Carlito"/>
                <a:cs typeface="Carlito"/>
              </a:rPr>
              <a:t>a</a:t>
            </a:r>
            <a:r>
              <a:rPr dirty="0" sz="2200" spc="-30">
                <a:latin typeface="RobotoRegular"/>
                <a:cs typeface="RobotoRegular"/>
              </a:rPr>
              <a:t>ş</a:t>
            </a:r>
            <a:r>
              <a:rPr dirty="0" sz="2200" spc="-30">
                <a:latin typeface="Carlito"/>
                <a:cs typeface="Carlito"/>
              </a:rPr>
              <a:t>ılar.</a:t>
            </a:r>
            <a:endParaRPr sz="2200">
              <a:latin typeface="Carlito"/>
              <a:cs typeface="Carlito"/>
            </a:endParaRPr>
          </a:p>
          <a:p>
            <a:pPr algn="just" marL="172720">
              <a:lnSpc>
                <a:spcPct val="100000"/>
              </a:lnSpc>
              <a:spcBef>
                <a:spcPts val="210"/>
              </a:spcBef>
            </a:pPr>
            <a:r>
              <a:rPr dirty="0" sz="2200" spc="5" b="1" i="1">
                <a:solidFill>
                  <a:srgbClr val="FF0000"/>
                </a:solidFill>
                <a:latin typeface="Carlito"/>
                <a:cs typeface="Carlito"/>
              </a:rPr>
              <a:t>11. </a:t>
            </a:r>
            <a:r>
              <a:rPr dirty="0" sz="2200" spc="10" b="1">
                <a:latin typeface="Carlito"/>
                <a:cs typeface="Carlito"/>
              </a:rPr>
              <a:t>Uzmana</a:t>
            </a:r>
            <a:r>
              <a:rPr dirty="0" sz="2200" spc="40" b="1">
                <a:latin typeface="Carlito"/>
                <a:cs typeface="Carlito"/>
              </a:rPr>
              <a:t> </a:t>
            </a:r>
            <a:r>
              <a:rPr dirty="0" sz="2200" spc="5" b="1">
                <a:latin typeface="Carlito"/>
                <a:cs typeface="Carlito"/>
              </a:rPr>
              <a:t>ba</a:t>
            </a:r>
            <a:r>
              <a:rPr dirty="0" sz="2200" spc="5" b="0">
                <a:latin typeface="Roboto"/>
                <a:cs typeface="Roboto"/>
              </a:rPr>
              <a:t>ş</a:t>
            </a:r>
            <a:r>
              <a:rPr dirty="0" sz="2200" spc="5" b="1">
                <a:latin typeface="Carlito"/>
                <a:cs typeface="Carlito"/>
              </a:rPr>
              <a:t>vurun:</a:t>
            </a:r>
            <a:endParaRPr sz="2200">
              <a:latin typeface="Carlito"/>
              <a:cs typeface="Carlito"/>
            </a:endParaRPr>
          </a:p>
          <a:p>
            <a:pPr algn="just" marL="344170" marR="5080" indent="-332105">
              <a:lnSpc>
                <a:spcPct val="79500"/>
              </a:lnSpc>
              <a:spcBef>
                <a:spcPts val="755"/>
              </a:spcBef>
              <a:buFont typeface="Arial"/>
              <a:buChar char="•"/>
              <a:tabLst>
                <a:tab pos="344805" algn="l"/>
              </a:tabLst>
            </a:pPr>
            <a:r>
              <a:rPr dirty="0" sz="2200" spc="5">
                <a:latin typeface="Carlito"/>
                <a:cs typeface="Carlito"/>
              </a:rPr>
              <a:t>Önerileri </a:t>
            </a:r>
            <a:r>
              <a:rPr dirty="0" sz="2200">
                <a:latin typeface="Carlito"/>
                <a:cs typeface="Carlito"/>
              </a:rPr>
              <a:t>uygulamanıza ra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men, ö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rencilerinizden </a:t>
            </a:r>
            <a:r>
              <a:rPr dirty="0" sz="2200" spc="5">
                <a:latin typeface="Carlito"/>
                <a:cs typeface="Carlito"/>
              </a:rPr>
              <a:t>a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ırı panik  olma, a</a:t>
            </a:r>
            <a:r>
              <a:rPr dirty="0" sz="2200" spc="5">
                <a:latin typeface="RobotoRegular"/>
                <a:cs typeface="RobotoRegular"/>
              </a:rPr>
              <a:t>ğ</a:t>
            </a:r>
            <a:r>
              <a:rPr dirty="0" sz="2200" spc="5">
                <a:latin typeface="Carlito"/>
                <a:cs typeface="Carlito"/>
              </a:rPr>
              <a:t>lama </a:t>
            </a:r>
            <a:r>
              <a:rPr dirty="0" sz="2200">
                <a:latin typeface="Carlito"/>
                <a:cs typeface="Carlito"/>
              </a:rPr>
              <a:t>nöbetleri, sürekli uyku </a:t>
            </a:r>
            <a:r>
              <a:rPr dirty="0" sz="2200" spc="5">
                <a:latin typeface="Carlito"/>
                <a:cs typeface="Carlito"/>
              </a:rPr>
              <a:t>sorunları </a:t>
            </a:r>
            <a:r>
              <a:rPr dirty="0" sz="2200" spc="-10">
                <a:latin typeface="Carlito"/>
                <a:cs typeface="Carlito"/>
              </a:rPr>
              <a:t>ya </a:t>
            </a:r>
            <a:r>
              <a:rPr dirty="0" sz="2200" spc="10">
                <a:latin typeface="Carlito"/>
                <a:cs typeface="Carlito"/>
              </a:rPr>
              <a:t>da </a:t>
            </a:r>
            <a:r>
              <a:rPr dirty="0" sz="2200">
                <a:latin typeface="Carlito"/>
                <a:cs typeface="Carlito"/>
              </a:rPr>
              <a:t>yo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un  </a:t>
            </a:r>
            <a:r>
              <a:rPr dirty="0" sz="2200" spc="-5">
                <a:latin typeface="Carlito"/>
                <a:cs typeface="Carlito"/>
              </a:rPr>
              <a:t>davranı</a:t>
            </a:r>
            <a:r>
              <a:rPr dirty="0" sz="2200" spc="-5">
                <a:latin typeface="RobotoRegular"/>
                <a:cs typeface="RobotoRegular"/>
              </a:rPr>
              <a:t>ş </a:t>
            </a:r>
            <a:r>
              <a:rPr dirty="0" sz="2200" spc="5">
                <a:latin typeface="Carlito"/>
                <a:cs typeface="Carlito"/>
              </a:rPr>
              <a:t>sorunları gibi </a:t>
            </a:r>
            <a:r>
              <a:rPr dirty="0" sz="2200">
                <a:latin typeface="Carlito"/>
                <a:cs typeface="Carlito"/>
              </a:rPr>
              <a:t>tepkiler gözlemliyorsanız, okul rehberlik  </a:t>
            </a:r>
            <a:r>
              <a:rPr dirty="0" sz="2200" spc="5">
                <a:latin typeface="Carlito"/>
                <a:cs typeface="Carlito"/>
              </a:rPr>
              <a:t>servisi </a:t>
            </a:r>
            <a:r>
              <a:rPr dirty="0" sz="2200" spc="-10">
                <a:latin typeface="Carlito"/>
                <a:cs typeface="Carlito"/>
              </a:rPr>
              <a:t>veya </a:t>
            </a:r>
            <a:r>
              <a:rPr dirty="0" sz="2200" spc="10">
                <a:latin typeface="Carlito"/>
                <a:cs typeface="Carlito"/>
              </a:rPr>
              <a:t>Ram </a:t>
            </a:r>
            <a:r>
              <a:rPr dirty="0" sz="2200">
                <a:latin typeface="Carlito"/>
                <a:cs typeface="Carlito"/>
              </a:rPr>
              <a:t>ile ileti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ime geçerek </a:t>
            </a:r>
            <a:r>
              <a:rPr dirty="0" sz="2200" spc="5">
                <a:latin typeface="Carlito"/>
                <a:cs typeface="Carlito"/>
              </a:rPr>
              <a:t>uzman </a:t>
            </a:r>
            <a:r>
              <a:rPr dirty="0" sz="2200" spc="-5">
                <a:latin typeface="Carlito"/>
                <a:cs typeface="Carlito"/>
              </a:rPr>
              <a:t>yardımına </a:t>
            </a:r>
            <a:r>
              <a:rPr dirty="0" sz="2200" spc="5">
                <a:latin typeface="Carlito"/>
                <a:cs typeface="Carlito"/>
              </a:rPr>
              <a:t>ba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vurun.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044" y="2159508"/>
            <a:ext cx="7553325" cy="3606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35280" indent="-3232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35915" algn="l"/>
              </a:tabLst>
            </a:pPr>
            <a:r>
              <a:rPr dirty="0" sz="2000" spc="-10">
                <a:latin typeface="Carlito"/>
                <a:cs typeface="Carlito"/>
              </a:rPr>
              <a:t>Koronavirüs </a:t>
            </a:r>
            <a:r>
              <a:rPr dirty="0" sz="2000">
                <a:latin typeface="Carlito"/>
                <a:cs typeface="Carlito"/>
              </a:rPr>
              <a:t>grubuna </a:t>
            </a:r>
            <a:r>
              <a:rPr dirty="0" sz="2000" spc="-10">
                <a:latin typeface="Carlito"/>
                <a:cs typeface="Carlito"/>
              </a:rPr>
              <a:t>giren </a:t>
            </a:r>
            <a:r>
              <a:rPr dirty="0" sz="2000">
                <a:latin typeface="Carlito"/>
                <a:cs typeface="Carlito"/>
              </a:rPr>
              <a:t>virüsler (CoV), so</a:t>
            </a:r>
            <a:r>
              <a:rPr dirty="0" sz="2000">
                <a:latin typeface="RobotoRegular"/>
                <a:cs typeface="RobotoRegular"/>
              </a:rPr>
              <a:t>ğ</a:t>
            </a:r>
            <a:r>
              <a:rPr dirty="0" sz="2000">
                <a:latin typeface="Carlito"/>
                <a:cs typeface="Carlito"/>
              </a:rPr>
              <a:t>uk algınlı</a:t>
            </a:r>
            <a:r>
              <a:rPr dirty="0" sz="2000">
                <a:latin typeface="RobotoRegular"/>
                <a:cs typeface="RobotoRegular"/>
              </a:rPr>
              <a:t>ğ</a:t>
            </a:r>
            <a:r>
              <a:rPr dirty="0" sz="2000">
                <a:latin typeface="Carlito"/>
                <a:cs typeface="Carlito"/>
              </a:rPr>
              <a:t>ı</a:t>
            </a:r>
            <a:r>
              <a:rPr dirty="0" sz="2000" spc="70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gibi</a:t>
            </a:r>
            <a:endParaRPr sz="2000">
              <a:latin typeface="Carlito"/>
              <a:cs typeface="Carlito"/>
            </a:endParaRPr>
          </a:p>
          <a:p>
            <a:pPr algn="just" marL="335280" marR="5080">
              <a:lnSpc>
                <a:spcPct val="168700"/>
              </a:lnSpc>
            </a:pPr>
            <a:r>
              <a:rPr dirty="0" sz="2000" spc="-5">
                <a:latin typeface="Carlito"/>
                <a:cs typeface="Carlito"/>
              </a:rPr>
              <a:t>toplumda </a:t>
            </a:r>
            <a:r>
              <a:rPr dirty="0" sz="2000" spc="-20">
                <a:latin typeface="Carlito"/>
                <a:cs typeface="Carlito"/>
              </a:rPr>
              <a:t>yaygın </a:t>
            </a:r>
            <a:r>
              <a:rPr dirty="0" sz="2000" spc="-5">
                <a:latin typeface="Carlito"/>
                <a:cs typeface="Carlito"/>
              </a:rPr>
              <a:t>görülen, hafif </a:t>
            </a:r>
            <a:r>
              <a:rPr dirty="0" sz="2000" spc="-15">
                <a:latin typeface="Carlito"/>
                <a:cs typeface="Carlito"/>
              </a:rPr>
              <a:t>ya </a:t>
            </a:r>
            <a:r>
              <a:rPr dirty="0" sz="2000">
                <a:latin typeface="Carlito"/>
                <a:cs typeface="Carlito"/>
              </a:rPr>
              <a:t>da ciddi </a:t>
            </a:r>
            <a:r>
              <a:rPr dirty="0" sz="2000" spc="-15">
                <a:latin typeface="Carlito"/>
                <a:cs typeface="Carlito"/>
              </a:rPr>
              <a:t>enfeksiyon </a:t>
            </a:r>
            <a:r>
              <a:rPr dirty="0" sz="2000" spc="-5">
                <a:latin typeface="Carlito"/>
                <a:cs typeface="Carlito"/>
              </a:rPr>
              <a:t>tablolarına  </a:t>
            </a:r>
            <a:r>
              <a:rPr dirty="0" sz="2000">
                <a:latin typeface="Carlito"/>
                <a:cs typeface="Carlito"/>
              </a:rPr>
              <a:t>neden olabilen büyük bir virüs </a:t>
            </a:r>
            <a:r>
              <a:rPr dirty="0" sz="2000" spc="-25">
                <a:latin typeface="Carlito"/>
                <a:cs typeface="Carlito"/>
              </a:rPr>
              <a:t>ailesidir. </a:t>
            </a:r>
            <a:r>
              <a:rPr dirty="0" sz="2000" spc="-5">
                <a:latin typeface="Carlito"/>
                <a:cs typeface="Carlito"/>
              </a:rPr>
              <a:t>COVID-19, </a:t>
            </a:r>
            <a:r>
              <a:rPr dirty="0" sz="2000" spc="-15">
                <a:latin typeface="Carlito"/>
                <a:cs typeface="Carlito"/>
              </a:rPr>
              <a:t>koronavirüs  </a:t>
            </a:r>
            <a:r>
              <a:rPr dirty="0" sz="2000" spc="-5">
                <a:latin typeface="Carlito"/>
                <a:cs typeface="Carlito"/>
              </a:rPr>
              <a:t>hastalı</a:t>
            </a:r>
            <a:r>
              <a:rPr dirty="0" sz="2000" spc="-5">
                <a:latin typeface="RobotoRegular"/>
                <a:cs typeface="RobotoRegular"/>
              </a:rPr>
              <a:t>ğ</a:t>
            </a:r>
            <a:r>
              <a:rPr dirty="0" sz="2000" spc="-5">
                <a:latin typeface="Carlito"/>
                <a:cs typeface="Carlito"/>
              </a:rPr>
              <a:t>ına </a:t>
            </a:r>
            <a:r>
              <a:rPr dirty="0" sz="2000">
                <a:latin typeface="Carlito"/>
                <a:cs typeface="Carlito"/>
              </a:rPr>
              <a:t>neden olan bu ailenin bir</a:t>
            </a:r>
            <a:r>
              <a:rPr dirty="0" sz="2000" spc="-15">
                <a:latin typeface="Carlito"/>
                <a:cs typeface="Carlito"/>
              </a:rPr>
              <a:t> </a:t>
            </a:r>
            <a:r>
              <a:rPr dirty="0" sz="2000" spc="-30">
                <a:latin typeface="Carlito"/>
                <a:cs typeface="Carlito"/>
              </a:rPr>
              <a:t>üyesidir.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rlito"/>
              <a:cs typeface="Carlito"/>
            </a:endParaRPr>
          </a:p>
          <a:p>
            <a:pPr algn="just" marL="335280" indent="-323215">
              <a:lnSpc>
                <a:spcPct val="100000"/>
              </a:lnSpc>
              <a:buFont typeface="Arial"/>
              <a:buChar char="•"/>
              <a:tabLst>
                <a:tab pos="335915" algn="l"/>
              </a:tabLst>
            </a:pPr>
            <a:r>
              <a:rPr dirty="0" sz="2000" spc="-5">
                <a:latin typeface="Carlito"/>
                <a:cs typeface="Carlito"/>
              </a:rPr>
              <a:t>COVID-19, </a:t>
            </a:r>
            <a:r>
              <a:rPr dirty="0" sz="2000">
                <a:latin typeface="Carlito"/>
                <a:cs typeface="Carlito"/>
              </a:rPr>
              <a:t>insandan insana bula</a:t>
            </a:r>
            <a:r>
              <a:rPr dirty="0" sz="2000">
                <a:latin typeface="RobotoRegular"/>
                <a:cs typeface="RobotoRegular"/>
              </a:rPr>
              <a:t>ş</a:t>
            </a:r>
            <a:r>
              <a:rPr dirty="0" sz="2000">
                <a:latin typeface="Carlito"/>
                <a:cs typeface="Carlito"/>
              </a:rPr>
              <a:t>abilen bir solumum </a:t>
            </a:r>
            <a:r>
              <a:rPr dirty="0" sz="2000" spc="-10">
                <a:latin typeface="Carlito"/>
                <a:cs typeface="Carlito"/>
              </a:rPr>
              <a:t>yolu</a:t>
            </a:r>
            <a:r>
              <a:rPr dirty="0" sz="2000" spc="-50">
                <a:latin typeface="Carlito"/>
                <a:cs typeface="Carlito"/>
              </a:rPr>
              <a:t> </a:t>
            </a:r>
            <a:r>
              <a:rPr dirty="0" sz="2000" spc="-25">
                <a:latin typeface="Carlito"/>
                <a:cs typeface="Carlito"/>
              </a:rPr>
              <a:t>virüsüdür.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latin typeface="Carlito"/>
              <a:cs typeface="Carlito"/>
            </a:endParaRPr>
          </a:p>
          <a:p>
            <a:pPr algn="just" marL="335280" indent="-323215">
              <a:lnSpc>
                <a:spcPct val="100000"/>
              </a:lnSpc>
              <a:buFont typeface="Arial"/>
              <a:buChar char="•"/>
              <a:tabLst>
                <a:tab pos="335915" algn="l"/>
              </a:tabLst>
            </a:pPr>
            <a:r>
              <a:rPr dirty="0" sz="2000" spc="-10">
                <a:latin typeface="Carlito"/>
                <a:cs typeface="Carlito"/>
              </a:rPr>
              <a:t>Dünyadaki </a:t>
            </a:r>
            <a:r>
              <a:rPr dirty="0" sz="2000">
                <a:latin typeface="Carlito"/>
                <a:cs typeface="Carlito"/>
              </a:rPr>
              <a:t>ilk </a:t>
            </a:r>
            <a:r>
              <a:rPr dirty="0" sz="2000" spc="-10">
                <a:latin typeface="Carlito"/>
                <a:cs typeface="Carlito"/>
              </a:rPr>
              <a:t>COVID-19 </a:t>
            </a:r>
            <a:r>
              <a:rPr dirty="0" sz="2000" spc="-15">
                <a:latin typeface="Carlito"/>
                <a:cs typeface="Carlito"/>
              </a:rPr>
              <a:t>vakası </a:t>
            </a:r>
            <a:r>
              <a:rPr dirty="0" sz="2000" spc="-10">
                <a:latin typeface="Carlito"/>
                <a:cs typeface="Carlito"/>
              </a:rPr>
              <a:t>Aralık </a:t>
            </a:r>
            <a:r>
              <a:rPr dirty="0" sz="2000">
                <a:latin typeface="Carlito"/>
                <a:cs typeface="Carlito"/>
              </a:rPr>
              <a:t>2019 </a:t>
            </a:r>
            <a:r>
              <a:rPr dirty="0" sz="2000" spc="-5">
                <a:latin typeface="Carlito"/>
                <a:cs typeface="Carlito"/>
              </a:rPr>
              <a:t>tarihinde </a:t>
            </a:r>
            <a:r>
              <a:rPr dirty="0" sz="2000">
                <a:latin typeface="Carlito"/>
                <a:cs typeface="Carlito"/>
              </a:rPr>
              <a:t>Çin’in</a:t>
            </a:r>
            <a:r>
              <a:rPr dirty="0" sz="2000" spc="254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Vuhan</a:t>
            </a:r>
            <a:endParaRPr sz="2000">
              <a:latin typeface="Carlito"/>
              <a:cs typeface="Carlito"/>
            </a:endParaRPr>
          </a:p>
          <a:p>
            <a:pPr algn="just" marL="335280">
              <a:lnSpc>
                <a:spcPct val="100000"/>
              </a:lnSpc>
              <a:spcBef>
                <a:spcPts val="1650"/>
              </a:spcBef>
            </a:pPr>
            <a:r>
              <a:rPr dirty="0" sz="2000">
                <a:latin typeface="RobotoRegular"/>
                <a:cs typeface="RobotoRegular"/>
              </a:rPr>
              <a:t>ş</a:t>
            </a:r>
            <a:r>
              <a:rPr dirty="0" sz="2000">
                <a:latin typeface="Carlito"/>
                <a:cs typeface="Carlito"/>
              </a:rPr>
              <a:t>ehrinde, </a:t>
            </a:r>
            <a:r>
              <a:rPr dirty="0" sz="2000" spc="-15">
                <a:latin typeface="Carlito"/>
                <a:cs typeface="Carlito"/>
              </a:rPr>
              <a:t>ülkemizde </a:t>
            </a:r>
            <a:r>
              <a:rPr dirty="0" sz="2000">
                <a:latin typeface="Carlito"/>
                <a:cs typeface="Carlito"/>
              </a:rPr>
              <a:t>ise ilk </a:t>
            </a:r>
            <a:r>
              <a:rPr dirty="0" sz="2000" spc="-20">
                <a:latin typeface="Carlito"/>
                <a:cs typeface="Carlito"/>
              </a:rPr>
              <a:t>vaka </a:t>
            </a:r>
            <a:r>
              <a:rPr dirty="0" sz="2000">
                <a:latin typeface="Carlito"/>
                <a:cs typeface="Carlito"/>
              </a:rPr>
              <a:t>11 Mart </a:t>
            </a:r>
            <a:r>
              <a:rPr dirty="0" sz="2000" spc="-25">
                <a:latin typeface="Carlito"/>
                <a:cs typeface="Carlito"/>
              </a:rPr>
              <a:t>2020’de</a:t>
            </a:r>
            <a:r>
              <a:rPr dirty="0" sz="2000" spc="-80">
                <a:latin typeface="Carlito"/>
                <a:cs typeface="Carlito"/>
              </a:rPr>
              <a:t> </a:t>
            </a:r>
            <a:r>
              <a:rPr dirty="0" sz="2000" spc="-20">
                <a:latin typeface="Carlito"/>
                <a:cs typeface="Carlito"/>
              </a:rPr>
              <a:t>saptanmı</a:t>
            </a:r>
            <a:r>
              <a:rPr dirty="0" sz="2000" spc="-20">
                <a:latin typeface="RobotoRegular"/>
                <a:cs typeface="RobotoRegular"/>
              </a:rPr>
              <a:t>ş</a:t>
            </a:r>
            <a:r>
              <a:rPr dirty="0" sz="2000" spc="-20">
                <a:latin typeface="Carlito"/>
                <a:cs typeface="Carlito"/>
              </a:rPr>
              <a:t>tır.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268" y="1001027"/>
            <a:ext cx="337820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COV</a:t>
            </a:r>
            <a:r>
              <a:rPr dirty="0" sz="2800" spc="-20" b="0">
                <a:latin typeface="Roboto"/>
                <a:cs typeface="Roboto"/>
              </a:rPr>
              <a:t>İ</a:t>
            </a:r>
            <a:r>
              <a:rPr dirty="0" sz="2800" spc="-20"/>
              <a:t>D-19</a:t>
            </a:r>
            <a:r>
              <a:rPr dirty="0" sz="2800" spc="-80"/>
              <a:t> </a:t>
            </a:r>
            <a:r>
              <a:rPr dirty="0" sz="2800" spc="-10"/>
              <a:t>NED</a:t>
            </a:r>
            <a:r>
              <a:rPr dirty="0" sz="2800" spc="-10" b="0">
                <a:latin typeface="Roboto"/>
                <a:cs typeface="Roboto"/>
              </a:rPr>
              <a:t>İ</a:t>
            </a:r>
            <a:r>
              <a:rPr dirty="0" sz="2800" spc="-10"/>
              <a:t>R?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7909559" cy="172466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 marR="5080" indent="190500">
              <a:lnSpc>
                <a:spcPts val="2630"/>
              </a:lnSpc>
              <a:spcBef>
                <a:spcPts val="395"/>
              </a:spcBef>
            </a:pP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 </a:t>
            </a:r>
            <a:r>
              <a:rPr dirty="0" sz="2400" spc="-5">
                <a:latin typeface="Carlito"/>
                <a:cs typeface="Carlito"/>
              </a:rPr>
              <a:t>tehdidi </a:t>
            </a:r>
            <a:r>
              <a:rPr dirty="0" sz="2400">
                <a:latin typeface="Carlito"/>
                <a:cs typeface="Carlito"/>
              </a:rPr>
              <a:t>gibi </a:t>
            </a:r>
            <a:r>
              <a:rPr dirty="0" sz="2400" spc="-15">
                <a:latin typeface="Carlito"/>
                <a:cs typeface="Carlito"/>
              </a:rPr>
              <a:t>zorlu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 olayı </a:t>
            </a:r>
            <a:r>
              <a:rPr dirty="0" sz="2400" spc="-5">
                <a:latin typeface="Carlito"/>
                <a:cs typeface="Carlito"/>
              </a:rPr>
              <a:t>kar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ısında  </a:t>
            </a:r>
            <a:r>
              <a:rPr dirty="0" sz="2400" spc="-25">
                <a:latin typeface="Carlito"/>
                <a:cs typeface="Carlito"/>
              </a:rPr>
              <a:t>insanlar, </a:t>
            </a:r>
            <a:r>
              <a:rPr dirty="0" sz="2400" spc="-10">
                <a:latin typeface="Carlito"/>
                <a:cs typeface="Carlito"/>
              </a:rPr>
              <a:t>kendilerini </a:t>
            </a:r>
            <a:r>
              <a:rPr dirty="0" sz="2400" spc="-5">
                <a:latin typeface="Carlito"/>
                <a:cs typeface="Carlito"/>
              </a:rPr>
              <a:t>güvende hissetmek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her 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eyin </a:t>
            </a:r>
            <a:r>
              <a:rPr dirty="0" sz="2400" spc="-25">
                <a:latin typeface="Carlito"/>
                <a:cs typeface="Carlito"/>
              </a:rPr>
              <a:t>kontrol  </a:t>
            </a:r>
            <a:r>
              <a:rPr dirty="0" sz="2400">
                <a:latin typeface="Carlito"/>
                <a:cs typeface="Carlito"/>
              </a:rPr>
              <a:t>altında </a:t>
            </a:r>
            <a:r>
              <a:rPr dirty="0" sz="2400" spc="-5">
                <a:latin typeface="Carlito"/>
                <a:cs typeface="Carlito"/>
              </a:rPr>
              <a:t>oldu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unu </a:t>
            </a:r>
            <a:r>
              <a:rPr dirty="0" sz="2400">
                <a:latin typeface="Carlito"/>
                <a:cs typeface="Carlito"/>
              </a:rPr>
              <a:t>bilmek </a:t>
            </a:r>
            <a:r>
              <a:rPr dirty="0" sz="2400" spc="-55">
                <a:latin typeface="Carlito"/>
                <a:cs typeface="Carlito"/>
              </a:rPr>
              <a:t>ister. </a:t>
            </a:r>
            <a:r>
              <a:rPr dirty="0" sz="2400" spc="-10">
                <a:latin typeface="Carlito"/>
                <a:cs typeface="Carlito"/>
              </a:rPr>
              <a:t>Kendiniz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sevdikleriniz  </a:t>
            </a:r>
            <a:r>
              <a:rPr dirty="0" sz="2400" spc="-10">
                <a:latin typeface="Carlito"/>
                <a:cs typeface="Carlito"/>
              </a:rPr>
              <a:t>üzerindeki </a:t>
            </a:r>
            <a:r>
              <a:rPr dirty="0" sz="2400">
                <a:latin typeface="Carlito"/>
                <a:cs typeface="Carlito"/>
              </a:rPr>
              <a:t>olumsuz </a:t>
            </a:r>
            <a:r>
              <a:rPr dirty="0" sz="2400" spc="-5">
                <a:latin typeface="Carlito"/>
                <a:cs typeface="Carlito"/>
              </a:rPr>
              <a:t>etkilerini azaltmak </a:t>
            </a:r>
            <a:r>
              <a:rPr dirty="0" sz="2400">
                <a:latin typeface="Carlito"/>
                <a:cs typeface="Carlito"/>
              </a:rPr>
              <a:t>için </a:t>
            </a:r>
            <a:r>
              <a:rPr dirty="0" sz="2400" spc="-10">
                <a:latin typeface="Carlito"/>
                <a:cs typeface="Carlito"/>
              </a:rPr>
              <a:t>psikolojik  </a:t>
            </a:r>
            <a:r>
              <a:rPr dirty="0" sz="2400">
                <a:latin typeface="Carlito"/>
                <a:cs typeface="Carlito"/>
              </a:rPr>
              <a:t>sa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lamlı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ınızı artırmak </a:t>
            </a:r>
            <a:r>
              <a:rPr dirty="0" sz="2400" spc="-15">
                <a:latin typeface="Carlito"/>
                <a:cs typeface="Carlito"/>
              </a:rPr>
              <a:t>oldukça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önemlidir.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047990" cy="215328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 marR="5080">
              <a:lnSpc>
                <a:spcPts val="2630"/>
              </a:lnSpc>
              <a:spcBef>
                <a:spcPts val="395"/>
              </a:spcBef>
              <a:buClr>
                <a:srgbClr val="FF0000"/>
              </a:buClr>
              <a:buAutoNum type="arabicPeriod"/>
              <a:tabLst>
                <a:tab pos="332105" algn="l"/>
              </a:tabLst>
            </a:pPr>
            <a:r>
              <a:rPr dirty="0" sz="2400" spc="-15" b="1">
                <a:latin typeface="Carlito"/>
                <a:cs typeface="Carlito"/>
              </a:rPr>
              <a:t>Medyayı </a:t>
            </a:r>
            <a:r>
              <a:rPr dirty="0" sz="2400" spc="-5" b="1">
                <a:latin typeface="Carlito"/>
                <a:cs typeface="Carlito"/>
              </a:rPr>
              <a:t>sa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lıklı kullanın; </a:t>
            </a:r>
            <a:r>
              <a:rPr dirty="0" sz="2400" b="1">
                <a:latin typeface="Carlito"/>
                <a:cs typeface="Carlito"/>
              </a:rPr>
              <a:t>bilimsel, somut </a:t>
            </a:r>
            <a:r>
              <a:rPr dirty="0" sz="2400" spc="-15" b="1">
                <a:latin typeface="Carlito"/>
                <a:cs typeface="Carlito"/>
              </a:rPr>
              <a:t>ve gerçekçi </a:t>
            </a:r>
            <a:r>
              <a:rPr dirty="0" sz="2400" b="1">
                <a:latin typeface="Carlito"/>
                <a:cs typeface="Carlito"/>
              </a:rPr>
              <a:t>bilgiler  edinin.</a:t>
            </a:r>
            <a:endParaRPr sz="2400">
              <a:latin typeface="Carlito"/>
              <a:cs typeface="Carlito"/>
            </a:endParaRPr>
          </a:p>
          <a:p>
            <a:pPr lvl="1" marL="812800" marR="6985" indent="-342900">
              <a:lnSpc>
                <a:spcPts val="2630"/>
              </a:lnSpc>
              <a:spcBef>
                <a:spcPts val="365"/>
              </a:spcBef>
              <a:buFont typeface="Arial"/>
              <a:buChar char="•"/>
              <a:tabLst>
                <a:tab pos="812165" algn="l"/>
                <a:tab pos="812800" algn="l"/>
                <a:tab pos="2315845" algn="l"/>
                <a:tab pos="2914650" algn="l"/>
                <a:tab pos="3713479" algn="l"/>
                <a:tab pos="4779010" algn="l"/>
                <a:tab pos="5825490" algn="l"/>
                <a:tab pos="6633845" algn="l"/>
                <a:tab pos="7746365" algn="l"/>
              </a:tabLst>
            </a:pPr>
            <a:r>
              <a:rPr dirty="0" sz="2400" spc="-25">
                <a:latin typeface="Carlito"/>
                <a:cs typeface="Carlito"/>
              </a:rPr>
              <a:t>C</a:t>
            </a:r>
            <a:r>
              <a:rPr dirty="0" sz="2400" spc="-30">
                <a:latin typeface="Carlito"/>
                <a:cs typeface="Carlito"/>
              </a:rPr>
              <a:t>O</a:t>
            </a:r>
            <a:r>
              <a:rPr dirty="0" sz="2400">
                <a:latin typeface="Carlito"/>
                <a:cs typeface="Carlito"/>
              </a:rPr>
              <a:t>VID-19	ile	ilgili	ola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ak	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tkili	ki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i,	</a:t>
            </a:r>
            <a:r>
              <a:rPr dirty="0" sz="2400" spc="-35">
                <a:latin typeface="Carlito"/>
                <a:cs typeface="Carlito"/>
              </a:rPr>
              <a:t>k</a:t>
            </a:r>
            <a:r>
              <a:rPr dirty="0" sz="2400">
                <a:latin typeface="Carlito"/>
                <a:cs typeface="Carlito"/>
              </a:rPr>
              <a:t>urum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  </a:t>
            </a:r>
            <a:r>
              <a:rPr dirty="0" sz="2400" spc="-10">
                <a:latin typeface="Carlito"/>
                <a:cs typeface="Carlito"/>
              </a:rPr>
              <a:t>kurulu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lardan </a:t>
            </a:r>
            <a:r>
              <a:rPr dirty="0" sz="2400" spc="-5">
                <a:latin typeface="Carlito"/>
                <a:cs typeface="Carlito"/>
              </a:rPr>
              <a:t>gelen do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ru bilgilere </a:t>
            </a:r>
            <a:r>
              <a:rPr dirty="0" sz="2400" spc="-15">
                <a:latin typeface="Carlito"/>
                <a:cs typeface="Carlito"/>
              </a:rPr>
              <a:t>göre </a:t>
            </a:r>
            <a:r>
              <a:rPr dirty="0" sz="2400" spc="-20">
                <a:latin typeface="Carlito"/>
                <a:cs typeface="Carlito"/>
              </a:rPr>
              <a:t>hareket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edin.</a:t>
            </a:r>
            <a:endParaRPr sz="2400">
              <a:latin typeface="Carlito"/>
              <a:cs typeface="Carlito"/>
            </a:endParaRPr>
          </a:p>
          <a:p>
            <a:pPr lvl="1" marL="812800" marR="5080" indent="-342900">
              <a:lnSpc>
                <a:spcPts val="2630"/>
              </a:lnSpc>
              <a:spcBef>
                <a:spcPts val="36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dirty="0" sz="2400">
                <a:latin typeface="Carlito"/>
                <a:cs typeface="Carlito"/>
              </a:rPr>
              <a:t>Haberleri </a:t>
            </a:r>
            <a:r>
              <a:rPr dirty="0" sz="2400" spc="-10">
                <a:latin typeface="Carlito"/>
                <a:cs typeface="Carlito"/>
              </a:rPr>
              <a:t>aralıksız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ırı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ekilde </a:t>
            </a:r>
            <a:r>
              <a:rPr dirty="0" sz="2400" spc="-10">
                <a:latin typeface="Carlito"/>
                <a:cs typeface="Carlito"/>
              </a:rPr>
              <a:t>takip etmekten, </a:t>
            </a:r>
            <a:r>
              <a:rPr dirty="0" sz="2400" spc="-5">
                <a:latin typeface="Carlito"/>
                <a:cs typeface="Carlito"/>
              </a:rPr>
              <a:t>sürekli  </a:t>
            </a:r>
            <a:r>
              <a:rPr dirty="0" sz="2400" spc="-15">
                <a:latin typeface="Carlito"/>
                <a:cs typeface="Carlito"/>
              </a:rPr>
              <a:t>tekrarlayan </a:t>
            </a:r>
            <a:r>
              <a:rPr dirty="0" sz="2400" spc="-5">
                <a:latin typeface="Carlito"/>
                <a:cs typeface="Carlito"/>
              </a:rPr>
              <a:t>görüntüleri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tartı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maları izlemekten </a:t>
            </a:r>
            <a:r>
              <a:rPr dirty="0" sz="2400" spc="-10">
                <a:latin typeface="Carlito"/>
                <a:cs typeface="Carlito"/>
              </a:rPr>
              <a:t>kaçının.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049895" cy="1772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2"/>
              <a:tabLst>
                <a:tab pos="317500" algn="l"/>
              </a:tabLst>
            </a:pPr>
            <a:r>
              <a:rPr dirty="0" sz="2400" spc="-10" b="1">
                <a:latin typeface="Carlito"/>
                <a:cs typeface="Carlito"/>
              </a:rPr>
              <a:t>Korunma yöntemlerini ö</a:t>
            </a:r>
            <a:r>
              <a:rPr dirty="0" sz="2400" spc="-10" b="0">
                <a:latin typeface="Roboto"/>
                <a:cs typeface="Roboto"/>
              </a:rPr>
              <a:t>ğ</a:t>
            </a:r>
            <a:r>
              <a:rPr dirty="0" sz="2400" spc="-10" b="1">
                <a:latin typeface="Carlito"/>
                <a:cs typeface="Carlito"/>
              </a:rPr>
              <a:t>renin </a:t>
            </a:r>
            <a:r>
              <a:rPr dirty="0" sz="2400" spc="-15" b="1">
                <a:latin typeface="Carlito"/>
                <a:cs typeface="Carlito"/>
              </a:rPr>
              <a:t>ve</a:t>
            </a:r>
            <a:r>
              <a:rPr dirty="0" sz="2400" spc="-10" b="1">
                <a:latin typeface="Carlito"/>
                <a:cs typeface="Carlito"/>
              </a:rPr>
              <a:t> uygulayın.</a:t>
            </a:r>
            <a:endParaRPr sz="240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30"/>
              </a:lnSpc>
              <a:spcBef>
                <a:spcPts val="41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 </a:t>
            </a:r>
            <a:r>
              <a:rPr dirty="0" sz="2400">
                <a:latin typeface="Carlito"/>
                <a:cs typeface="Carlito"/>
              </a:rPr>
              <a:t>riskinden </a:t>
            </a:r>
            <a:r>
              <a:rPr dirty="0" sz="2400" spc="-15">
                <a:latin typeface="Carlito"/>
                <a:cs typeface="Carlito"/>
              </a:rPr>
              <a:t>korunma </a:t>
            </a:r>
            <a:r>
              <a:rPr dirty="0" sz="2400" spc="-10">
                <a:latin typeface="Carlito"/>
                <a:cs typeface="Carlito"/>
              </a:rPr>
              <a:t>yöntemlerini 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renmek, uygulamak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aile </a:t>
            </a:r>
            <a:r>
              <a:rPr dirty="0" sz="2400" spc="-5">
                <a:latin typeface="Carlito"/>
                <a:cs typeface="Carlito"/>
              </a:rPr>
              <a:t>üyelerinin </a:t>
            </a:r>
            <a:r>
              <a:rPr dirty="0" sz="2400">
                <a:latin typeface="Carlito"/>
                <a:cs typeface="Carlito"/>
              </a:rPr>
              <a:t>de bu </a:t>
            </a:r>
            <a:r>
              <a:rPr dirty="0" sz="2400" spc="-10">
                <a:latin typeface="Carlito"/>
                <a:cs typeface="Carlito"/>
              </a:rPr>
              <a:t>sürece  katılımını 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lamak </a:t>
            </a:r>
            <a:r>
              <a:rPr dirty="0" sz="2400" spc="-25">
                <a:latin typeface="Carlito"/>
                <a:cs typeface="Carlito"/>
              </a:rPr>
              <a:t>kontrol </a:t>
            </a:r>
            <a:r>
              <a:rPr dirty="0" sz="2400">
                <a:latin typeface="Carlito"/>
                <a:cs typeface="Carlito"/>
              </a:rPr>
              <a:t>algımızın </a:t>
            </a:r>
            <a:r>
              <a:rPr dirty="0" sz="2400" spc="-5">
                <a:latin typeface="Carlito"/>
                <a:cs typeface="Carlito"/>
              </a:rPr>
              <a:t>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mesine </a:t>
            </a:r>
            <a:r>
              <a:rPr dirty="0" sz="2400" spc="-15">
                <a:latin typeface="Carlito"/>
                <a:cs typeface="Carlito"/>
              </a:rPr>
              <a:t>ve  kaygımızın </a:t>
            </a:r>
            <a:r>
              <a:rPr dirty="0" sz="2400" spc="-5">
                <a:latin typeface="Carlito"/>
                <a:cs typeface="Carlito"/>
              </a:rPr>
              <a:t>azalmasına </a:t>
            </a:r>
            <a:r>
              <a:rPr dirty="0" sz="2400" spc="-10">
                <a:latin typeface="Carlito"/>
                <a:cs typeface="Carlito"/>
              </a:rPr>
              <a:t>yardımcı </a:t>
            </a:r>
            <a:r>
              <a:rPr dirty="0" sz="2400">
                <a:latin typeface="Carlito"/>
                <a:cs typeface="Carlito"/>
              </a:rPr>
              <a:t>olur</a:t>
            </a:r>
            <a:r>
              <a:rPr dirty="0" sz="2400" spc="-2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053705" cy="2200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3"/>
              <a:tabLst>
                <a:tab pos="317500" algn="l"/>
              </a:tabLst>
            </a:pPr>
            <a:r>
              <a:rPr dirty="0" sz="2400" spc="-5" b="1">
                <a:latin typeface="Carlito"/>
                <a:cs typeface="Carlito"/>
              </a:rPr>
              <a:t>Sa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lı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ınızı</a:t>
            </a:r>
            <a:r>
              <a:rPr dirty="0" sz="2400" spc="-100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önemseyin.</a:t>
            </a:r>
            <a:endParaRPr sz="2400">
              <a:latin typeface="Carlito"/>
              <a:cs typeface="Carlito"/>
            </a:endParaRPr>
          </a:p>
          <a:p>
            <a:pPr lvl="1" marL="869950" marR="5080" indent="-342900">
              <a:lnSpc>
                <a:spcPts val="2630"/>
              </a:lnSpc>
              <a:spcBef>
                <a:spcPts val="415"/>
              </a:spcBef>
              <a:buFont typeface="Arial"/>
              <a:buChar char="•"/>
              <a:tabLst>
                <a:tab pos="869315" algn="l"/>
                <a:tab pos="869950" algn="l"/>
                <a:tab pos="1993264" algn="l"/>
                <a:tab pos="3688715" algn="l"/>
                <a:tab pos="4193540" algn="l"/>
                <a:tab pos="5260340" algn="l"/>
                <a:tab pos="6717665" algn="l"/>
              </a:tabLst>
            </a:pPr>
            <a:r>
              <a:rPr dirty="0" sz="2400">
                <a:latin typeface="Carlito"/>
                <a:cs typeface="Carlito"/>
              </a:rPr>
              <a:t>Dü</a:t>
            </a:r>
            <a:r>
              <a:rPr dirty="0" sz="2400" spc="-55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enli	beslenm</a:t>
            </a:r>
            <a:r>
              <a:rPr dirty="0" sz="2400" spc="-20">
                <a:latin typeface="Carlito"/>
                <a:cs typeface="Carlito"/>
              </a:rPr>
              <a:t>e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	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lıklı	yi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ecekler	tü</a:t>
            </a:r>
            <a:r>
              <a:rPr dirty="0" sz="2400" spc="-80">
                <a:latin typeface="Carlito"/>
                <a:cs typeface="Carlito"/>
              </a:rPr>
              <a:t>k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tm</a:t>
            </a:r>
            <a:r>
              <a:rPr dirty="0" sz="2400" spc="-20">
                <a:latin typeface="Carlito"/>
                <a:cs typeface="Carlito"/>
              </a:rPr>
              <a:t>e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e  </a:t>
            </a:r>
            <a:r>
              <a:rPr dirty="0" sz="2400" spc="-25">
                <a:latin typeface="Carlito"/>
                <a:cs typeface="Carlito"/>
              </a:rPr>
              <a:t>özen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gösterin.</a:t>
            </a:r>
            <a:endParaRPr sz="2400">
              <a:latin typeface="Carlito"/>
              <a:cs typeface="Carlito"/>
            </a:endParaRPr>
          </a:p>
          <a:p>
            <a:pPr lvl="1" marL="869950" marR="9525" indent="-342900">
              <a:lnSpc>
                <a:spcPts val="2630"/>
              </a:lnSpc>
              <a:spcBef>
                <a:spcPts val="365"/>
              </a:spcBef>
              <a:buFont typeface="Arial"/>
              <a:buChar char="•"/>
              <a:tabLst>
                <a:tab pos="869315" algn="l"/>
                <a:tab pos="869950" algn="l"/>
                <a:tab pos="2189480" algn="l"/>
                <a:tab pos="3814445" algn="l"/>
                <a:tab pos="4286885" algn="l"/>
                <a:tab pos="5588000" algn="l"/>
                <a:tab pos="6641465" algn="l"/>
              </a:tabLst>
            </a:pPr>
            <a:r>
              <a:rPr dirty="0" sz="2400" spc="-175">
                <a:latin typeface="Carlito"/>
                <a:cs typeface="Carlito"/>
              </a:rPr>
              <a:t>Y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 spc="-30">
                <a:latin typeface="Carlito"/>
                <a:cs typeface="Carlito"/>
              </a:rPr>
              <a:t>t</a:t>
            </a:r>
            <a:r>
              <a:rPr dirty="0" sz="2400">
                <a:latin typeface="Carlito"/>
                <a:cs typeface="Carlito"/>
              </a:rPr>
              <a:t>erince	dinlenm</a:t>
            </a:r>
            <a:r>
              <a:rPr dirty="0" sz="2400" spc="-20">
                <a:latin typeface="Carlito"/>
                <a:cs typeface="Carlito"/>
              </a:rPr>
              <a:t>e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	uyum</a:t>
            </a:r>
            <a:r>
              <a:rPr dirty="0" sz="2400" spc="-45">
                <a:latin typeface="Carlito"/>
                <a:cs typeface="Carlito"/>
              </a:rPr>
              <a:t>a</a:t>
            </a:r>
            <a:r>
              <a:rPr dirty="0" sz="2400" spc="-4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	</a:t>
            </a:r>
            <a:r>
              <a:rPr dirty="0" sz="2400" spc="-20">
                <a:latin typeface="Carlito"/>
                <a:cs typeface="Carlito"/>
              </a:rPr>
              <a:t>ç</a:t>
            </a:r>
            <a:r>
              <a:rPr dirty="0" sz="2400">
                <a:latin typeface="Carlito"/>
                <a:cs typeface="Carlito"/>
              </a:rPr>
              <a:t>alı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ın.	Mümkünse  spor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yapın.</a:t>
            </a:r>
            <a:endParaRPr sz="2400">
              <a:latin typeface="Carlito"/>
              <a:cs typeface="Carlito"/>
            </a:endParaRPr>
          </a:p>
          <a:p>
            <a:pPr lvl="1" marL="869950" indent="-34290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869315" algn="l"/>
                <a:tab pos="869950" algn="l"/>
              </a:tabLst>
            </a:pPr>
            <a:r>
              <a:rPr dirty="0" sz="2400" spc="-5">
                <a:latin typeface="Carlito"/>
                <a:cs typeface="Carlito"/>
              </a:rPr>
              <a:t>Fiziksel 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lık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ruh </a:t>
            </a:r>
            <a:r>
              <a:rPr dirty="0" sz="2400" spc="-5">
                <a:latin typeface="Carlito"/>
                <a:cs typeface="Carlito"/>
              </a:rPr>
              <a:t>sa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lı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 </a:t>
            </a:r>
            <a:r>
              <a:rPr dirty="0" sz="2400">
                <a:latin typeface="Carlito"/>
                <a:cs typeface="Carlito"/>
              </a:rPr>
              <a:t>birbiriyle </a:t>
            </a:r>
            <a:r>
              <a:rPr dirty="0" sz="2400" spc="-5">
                <a:latin typeface="Carlito"/>
                <a:cs typeface="Carlito"/>
              </a:rPr>
              <a:t>yakından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ili</a:t>
            </a:r>
            <a:r>
              <a:rPr dirty="0" sz="2400" spc="-25">
                <a:latin typeface="RobotoRegular"/>
                <a:cs typeface="RobotoRegular"/>
              </a:rPr>
              <a:t>ş</a:t>
            </a:r>
            <a:r>
              <a:rPr dirty="0" sz="2400" spc="-25">
                <a:latin typeface="Carlito"/>
                <a:cs typeface="Carlito"/>
              </a:rPr>
              <a:t>kilidir.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128000" cy="3296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4"/>
              <a:tabLst>
                <a:tab pos="317500" algn="l"/>
              </a:tabLst>
            </a:pPr>
            <a:r>
              <a:rPr dirty="0" sz="2400" b="1">
                <a:latin typeface="Carlito"/>
                <a:cs typeface="Carlito"/>
              </a:rPr>
              <a:t>Dü</a:t>
            </a:r>
            <a:r>
              <a:rPr dirty="0" sz="2400" b="0">
                <a:latin typeface="Roboto"/>
                <a:cs typeface="Roboto"/>
              </a:rPr>
              <a:t>ş</a:t>
            </a:r>
            <a:r>
              <a:rPr dirty="0" sz="2400" b="1">
                <a:latin typeface="Carlito"/>
                <a:cs typeface="Carlito"/>
              </a:rPr>
              <a:t>üncelerinizi </a:t>
            </a:r>
            <a:r>
              <a:rPr dirty="0" sz="2400" spc="-20" b="1">
                <a:latin typeface="Carlito"/>
                <a:cs typeface="Carlito"/>
              </a:rPr>
              <a:t>gözden</a:t>
            </a:r>
            <a:r>
              <a:rPr dirty="0" sz="2400" spc="-5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geçirin.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Carlito"/>
              <a:buAutoNum type="arabicPeriod" startAt="4"/>
            </a:pPr>
            <a:endParaRPr sz="310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30"/>
              </a:lnSpc>
              <a:buFont typeface="Arial"/>
              <a:buChar char="•"/>
              <a:tabLst>
                <a:tab pos="869950" algn="l"/>
              </a:tabLst>
            </a:pPr>
            <a:r>
              <a:rPr dirty="0" sz="2400" spc="-40">
                <a:latin typeface="Carlito"/>
                <a:cs typeface="Carlito"/>
              </a:rPr>
              <a:t>Yo</a:t>
            </a:r>
            <a:r>
              <a:rPr dirty="0" sz="2400" spc="-40">
                <a:latin typeface="RobotoRegular"/>
                <a:cs typeface="RobotoRegular"/>
              </a:rPr>
              <a:t>ğ</a:t>
            </a:r>
            <a:r>
              <a:rPr dirty="0" sz="2400" spc="-40">
                <a:latin typeface="Carlito"/>
                <a:cs typeface="Carlito"/>
              </a:rPr>
              <a:t>un </a:t>
            </a:r>
            <a:r>
              <a:rPr dirty="0" sz="2400" spc="-15">
                <a:latin typeface="Carlito"/>
                <a:cs typeface="Carlito"/>
              </a:rPr>
              <a:t>stres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25">
                <a:latin typeface="Carlito"/>
                <a:cs typeface="Carlito"/>
              </a:rPr>
              <a:t>kaygı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ınızı </a:t>
            </a:r>
            <a:r>
              <a:rPr dirty="0" sz="2400" spc="-15">
                <a:latin typeface="Carlito"/>
                <a:cs typeface="Carlito"/>
              </a:rPr>
              <a:t>fark </a:t>
            </a:r>
            <a:r>
              <a:rPr dirty="0" sz="2400" spc="-10">
                <a:latin typeface="Carlito"/>
                <a:cs typeface="Carlito"/>
              </a:rPr>
              <a:t>etti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inizde  aklınızdan </a:t>
            </a:r>
            <a:r>
              <a:rPr dirty="0" sz="2400" spc="-5">
                <a:latin typeface="Carlito"/>
                <a:cs typeface="Carlito"/>
              </a:rPr>
              <a:t>geçen dü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ünceleri </a:t>
            </a:r>
            <a:r>
              <a:rPr dirty="0" sz="2400" spc="-20">
                <a:latin typeface="Carlito"/>
                <a:cs typeface="Carlito"/>
              </a:rPr>
              <a:t>gözden </a:t>
            </a:r>
            <a:r>
              <a:rPr dirty="0" sz="2400" spc="-10">
                <a:latin typeface="Carlito"/>
                <a:cs typeface="Carlito"/>
              </a:rPr>
              <a:t>geçirerek </a:t>
            </a:r>
            <a:r>
              <a:rPr dirty="0" sz="2400" spc="-5">
                <a:latin typeface="Carlito"/>
                <a:cs typeface="Carlito"/>
              </a:rPr>
              <a:t>do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ru,  </a:t>
            </a:r>
            <a:r>
              <a:rPr dirty="0" sz="2400" spc="-15">
                <a:latin typeface="Carlito"/>
                <a:cs typeface="Carlito"/>
              </a:rPr>
              <a:t>gerçekçi ve </a:t>
            </a:r>
            <a:r>
              <a:rPr dirty="0" sz="2400">
                <a:latin typeface="Carlito"/>
                <a:cs typeface="Carlito"/>
              </a:rPr>
              <a:t>olumlu 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eyler </a:t>
            </a:r>
            <a:r>
              <a:rPr dirty="0" sz="2400" spc="-10">
                <a:latin typeface="Carlito"/>
                <a:cs typeface="Carlito"/>
              </a:rPr>
              <a:t>dü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ünmeye </a:t>
            </a:r>
            <a:r>
              <a:rPr dirty="0" sz="2400" spc="-25">
                <a:latin typeface="Carlito"/>
                <a:cs typeface="Carlito"/>
              </a:rPr>
              <a:t>özen</a:t>
            </a:r>
            <a:r>
              <a:rPr dirty="0" sz="2400" spc="-10">
                <a:latin typeface="Carlito"/>
                <a:cs typeface="Carlito"/>
              </a:rPr>
              <a:t> gösterin.</a:t>
            </a: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5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20"/>
              </a:lnSpc>
              <a:buFont typeface="Arial"/>
              <a:buChar char="•"/>
              <a:tabLst>
                <a:tab pos="869950" algn="l"/>
              </a:tabLst>
            </a:pPr>
            <a:r>
              <a:rPr dirty="0" sz="2400" spc="-5">
                <a:latin typeface="Carlito"/>
                <a:cs typeface="Carlito"/>
              </a:rPr>
              <a:t>Örne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in, uyarılar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öneriler </a:t>
            </a:r>
            <a:r>
              <a:rPr dirty="0" sz="2400" spc="-5">
                <a:latin typeface="Carlito"/>
                <a:cs typeface="Carlito"/>
              </a:rPr>
              <a:t>do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rultusunda </a:t>
            </a:r>
            <a:r>
              <a:rPr dirty="0" sz="2400" spc="-10">
                <a:latin typeface="Carlito"/>
                <a:cs typeface="Carlito"/>
              </a:rPr>
              <a:t>gerekli  </a:t>
            </a:r>
            <a:r>
              <a:rPr dirty="0" sz="2400">
                <a:latin typeface="Carlito"/>
                <a:cs typeface="Carlito"/>
              </a:rPr>
              <a:t>önlemleri </a:t>
            </a:r>
            <a:r>
              <a:rPr dirty="0" sz="2400" spc="-5">
                <a:latin typeface="Carlito"/>
                <a:cs typeface="Carlito"/>
              </a:rPr>
              <a:t>alıyorum. </a:t>
            </a:r>
            <a:r>
              <a:rPr dirty="0" sz="2400" spc="-10">
                <a:latin typeface="Carlito"/>
                <a:cs typeface="Carlito"/>
              </a:rPr>
              <a:t>Kendim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sevdiklerim </a:t>
            </a:r>
            <a:r>
              <a:rPr dirty="0" sz="2400">
                <a:latin typeface="Carlito"/>
                <a:cs typeface="Carlito"/>
              </a:rPr>
              <a:t>için olası  riskleri </a:t>
            </a:r>
            <a:r>
              <a:rPr dirty="0" sz="2400" spc="-5">
                <a:latin typeface="Carlito"/>
                <a:cs typeface="Carlito"/>
              </a:rPr>
              <a:t>azaltabilirim, </a:t>
            </a:r>
            <a:r>
              <a:rPr dirty="0" sz="2400" spc="-10">
                <a:latin typeface="Carlito"/>
                <a:cs typeface="Carlito"/>
              </a:rPr>
              <a:t>gerekti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inde </a:t>
            </a:r>
            <a:r>
              <a:rPr dirty="0" sz="2400" spc="-15">
                <a:latin typeface="Carlito"/>
                <a:cs typeface="Carlito"/>
              </a:rPr>
              <a:t>yardım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isteyebilirim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343784"/>
            <a:ext cx="8127365" cy="3201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5"/>
              <a:tabLst>
                <a:tab pos="317500" algn="l"/>
              </a:tabLst>
            </a:pPr>
            <a:r>
              <a:rPr dirty="0" sz="2400" spc="-20" b="1">
                <a:latin typeface="Carlito"/>
                <a:cs typeface="Carlito"/>
              </a:rPr>
              <a:t>Ya</a:t>
            </a:r>
            <a:r>
              <a:rPr dirty="0" sz="2400" spc="-20" b="0">
                <a:latin typeface="Roboto"/>
                <a:cs typeface="Roboto"/>
              </a:rPr>
              <a:t>ş</a:t>
            </a:r>
            <a:r>
              <a:rPr dirty="0" sz="2400" spc="-20" b="1">
                <a:latin typeface="Carlito"/>
                <a:cs typeface="Carlito"/>
              </a:rPr>
              <a:t>adı</a:t>
            </a:r>
            <a:r>
              <a:rPr dirty="0" sz="2400" spc="-20" b="0">
                <a:latin typeface="Roboto"/>
                <a:cs typeface="Roboto"/>
              </a:rPr>
              <a:t>ğ</a:t>
            </a:r>
            <a:r>
              <a:rPr dirty="0" sz="2400" spc="-20" b="1">
                <a:latin typeface="Carlito"/>
                <a:cs typeface="Carlito"/>
              </a:rPr>
              <a:t>ınız </a:t>
            </a:r>
            <a:r>
              <a:rPr dirty="0" sz="2400" spc="-5" b="1">
                <a:latin typeface="Carlito"/>
                <a:cs typeface="Carlito"/>
              </a:rPr>
              <a:t>duyguların </a:t>
            </a:r>
            <a:r>
              <a:rPr dirty="0" sz="2400" b="1">
                <a:latin typeface="Carlito"/>
                <a:cs typeface="Carlito"/>
              </a:rPr>
              <a:t>normal </a:t>
            </a:r>
            <a:r>
              <a:rPr dirty="0" sz="2400" spc="-15" b="1">
                <a:latin typeface="Carlito"/>
                <a:cs typeface="Carlito"/>
              </a:rPr>
              <a:t>ve </a:t>
            </a:r>
            <a:r>
              <a:rPr dirty="0" sz="2400" spc="-5" b="1">
                <a:latin typeface="Carlito"/>
                <a:cs typeface="Carlito"/>
              </a:rPr>
              <a:t>geçici oldu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unu</a:t>
            </a:r>
            <a:r>
              <a:rPr dirty="0" sz="2400" spc="20" b="1">
                <a:latin typeface="Carlito"/>
                <a:cs typeface="Carlito"/>
              </a:rPr>
              <a:t> </a:t>
            </a:r>
            <a:r>
              <a:rPr dirty="0" sz="2400" b="1">
                <a:latin typeface="Carlito"/>
                <a:cs typeface="Carlito"/>
              </a:rPr>
              <a:t>bilin.</a:t>
            </a:r>
            <a:endParaRPr sz="240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30"/>
              </a:lnSpc>
              <a:spcBef>
                <a:spcPts val="41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400" spc="-5">
                <a:latin typeface="Carlito"/>
                <a:cs typeface="Carlito"/>
              </a:rPr>
              <a:t>Ba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langıçta </a:t>
            </a:r>
            <a:r>
              <a:rPr dirty="0" sz="2400" spc="-20">
                <a:latin typeface="Carlito"/>
                <a:cs typeface="Carlito"/>
              </a:rPr>
              <a:t>ortaya </a:t>
            </a:r>
            <a:r>
              <a:rPr dirty="0" sz="2400" spc="-10">
                <a:latin typeface="Carlito"/>
                <a:cs typeface="Carlito"/>
              </a:rPr>
              <a:t>çıkan </a:t>
            </a:r>
            <a:r>
              <a:rPr dirty="0" sz="2400" spc="-15">
                <a:latin typeface="Carlito"/>
                <a:cs typeface="Carlito"/>
              </a:rPr>
              <a:t>stres, </a:t>
            </a:r>
            <a:r>
              <a:rPr dirty="0" sz="2400">
                <a:latin typeface="Carlito"/>
                <a:cs typeface="Carlito"/>
              </a:rPr>
              <a:t>endi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e, </a:t>
            </a:r>
            <a:r>
              <a:rPr dirty="0" sz="2400" spc="-25">
                <a:latin typeface="Carlito"/>
                <a:cs typeface="Carlito"/>
              </a:rPr>
              <a:t>kaygı, </a:t>
            </a:r>
            <a:r>
              <a:rPr dirty="0" sz="2400">
                <a:latin typeface="Carlito"/>
                <a:cs typeface="Carlito"/>
              </a:rPr>
              <a:t>panik, gibi  </a:t>
            </a:r>
            <a:r>
              <a:rPr dirty="0" sz="2400" spc="-5">
                <a:latin typeface="Carlito"/>
                <a:cs typeface="Carlito"/>
              </a:rPr>
              <a:t>duygusal tepkiler </a:t>
            </a:r>
            <a:r>
              <a:rPr dirty="0" sz="2400" spc="-15">
                <a:latin typeface="Carlito"/>
                <a:cs typeface="Carlito"/>
              </a:rPr>
              <a:t>size </a:t>
            </a:r>
            <a:r>
              <a:rPr dirty="0" sz="2400">
                <a:latin typeface="Carlito"/>
                <a:cs typeface="Carlito"/>
              </a:rPr>
              <a:t>hiç </a:t>
            </a:r>
            <a:r>
              <a:rPr dirty="0" sz="2400" spc="-15">
                <a:latin typeface="Carlito"/>
                <a:cs typeface="Carlito"/>
              </a:rPr>
              <a:t>kaybolmayacakmı</a:t>
            </a:r>
            <a:r>
              <a:rPr dirty="0" sz="2400" spc="-15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gibi </a:t>
            </a:r>
            <a:r>
              <a:rPr dirty="0" sz="2400" spc="-25">
                <a:latin typeface="Carlito"/>
                <a:cs typeface="Carlito"/>
              </a:rPr>
              <a:t>gelebilir,  </a:t>
            </a:r>
            <a:r>
              <a:rPr dirty="0" sz="2400">
                <a:latin typeface="Carlito"/>
                <a:cs typeface="Carlito"/>
              </a:rPr>
              <a:t>ama </a:t>
            </a:r>
            <a:r>
              <a:rPr dirty="0" sz="2400" spc="-5">
                <a:latin typeface="Carlito"/>
                <a:cs typeface="Carlito"/>
              </a:rPr>
              <a:t>çaba </a:t>
            </a:r>
            <a:r>
              <a:rPr dirty="0" sz="2400" spc="-15">
                <a:latin typeface="Carlito"/>
                <a:cs typeface="Carlito"/>
              </a:rPr>
              <a:t>gösterdi</a:t>
            </a:r>
            <a:r>
              <a:rPr dirty="0" sz="2400" spc="-15">
                <a:latin typeface="RobotoRegular"/>
                <a:cs typeface="RobotoRegular"/>
              </a:rPr>
              <a:t>ğ</a:t>
            </a:r>
            <a:r>
              <a:rPr dirty="0" sz="2400" spc="-15">
                <a:latin typeface="Carlito"/>
                <a:cs typeface="Carlito"/>
              </a:rPr>
              <a:t>inizde </a:t>
            </a:r>
            <a:r>
              <a:rPr dirty="0" sz="2400">
                <a:latin typeface="Carlito"/>
                <a:cs typeface="Carlito"/>
              </a:rPr>
              <a:t>bu </a:t>
            </a:r>
            <a:r>
              <a:rPr dirty="0" sz="2400" spc="-5">
                <a:latin typeface="Carlito"/>
                <a:cs typeface="Carlito"/>
              </a:rPr>
              <a:t>duyguların geçece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ini  </a:t>
            </a:r>
            <a:r>
              <a:rPr dirty="0" sz="2400">
                <a:latin typeface="Carlito"/>
                <a:cs typeface="Carlito"/>
              </a:rPr>
              <a:t>bilmelisiniz.</a:t>
            </a: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2700">
              <a:latin typeface="Carlito"/>
              <a:cs typeface="Carlito"/>
            </a:endParaRPr>
          </a:p>
          <a:p>
            <a:pPr algn="just" lvl="1" marL="869950" marR="5715" indent="-342900">
              <a:lnSpc>
                <a:spcPts val="2630"/>
              </a:lnSpc>
              <a:buFont typeface="Arial"/>
              <a:buChar char="•"/>
              <a:tabLst>
                <a:tab pos="869950" algn="l"/>
              </a:tabLst>
            </a:pPr>
            <a:r>
              <a:rPr dirty="0" sz="2400" spc="-5">
                <a:latin typeface="Carlito"/>
                <a:cs typeface="Carlito"/>
              </a:rPr>
              <a:t>Unutmayın </a:t>
            </a:r>
            <a:r>
              <a:rPr dirty="0" sz="2400">
                <a:latin typeface="Carlito"/>
                <a:cs typeface="Carlito"/>
              </a:rPr>
              <a:t>ki, bu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benzeri </a:t>
            </a:r>
            <a:r>
              <a:rPr dirty="0" sz="2400" spc="-5">
                <a:latin typeface="Carlito"/>
                <a:cs typeface="Carlito"/>
              </a:rPr>
              <a:t>duygular </a:t>
            </a:r>
            <a:r>
              <a:rPr dirty="0" sz="2400">
                <a:latin typeface="Carlito"/>
                <a:cs typeface="Carlito"/>
              </a:rPr>
              <a:t>anormal bir </a:t>
            </a:r>
            <a:r>
              <a:rPr dirty="0" sz="2400" spc="-15">
                <a:latin typeface="Carlito"/>
                <a:cs typeface="Carlito"/>
              </a:rPr>
              <a:t>olay  </a:t>
            </a:r>
            <a:r>
              <a:rPr dirty="0" sz="2400" spc="-5">
                <a:latin typeface="Carlito"/>
                <a:cs typeface="Carlito"/>
              </a:rPr>
              <a:t>kar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ısında </a:t>
            </a:r>
            <a:r>
              <a:rPr dirty="0" sz="2400" spc="-10">
                <a:latin typeface="Carlito"/>
                <a:cs typeface="Carlito"/>
              </a:rPr>
              <a:t>birçok </a:t>
            </a:r>
            <a:r>
              <a:rPr dirty="0" sz="2400">
                <a:latin typeface="Carlito"/>
                <a:cs typeface="Carlito"/>
              </a:rPr>
              <a:t>insanın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ayabilece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 ortak duygulardır 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anması </a:t>
            </a:r>
            <a:r>
              <a:rPr dirty="0" sz="2400" spc="-15">
                <a:latin typeface="Carlito"/>
                <a:cs typeface="Carlito"/>
              </a:rPr>
              <a:t>oldukça</a:t>
            </a:r>
            <a:r>
              <a:rPr dirty="0" sz="240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normaldir.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271509" cy="3201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6"/>
              <a:tabLst>
                <a:tab pos="317500" algn="l"/>
              </a:tabLst>
            </a:pPr>
            <a:r>
              <a:rPr dirty="0" sz="2400" spc="-10" b="1">
                <a:latin typeface="Carlito"/>
                <a:cs typeface="Carlito"/>
              </a:rPr>
              <a:t>Kendinize zaman</a:t>
            </a:r>
            <a:r>
              <a:rPr dirty="0" sz="2400" spc="-60" b="1">
                <a:latin typeface="Carlito"/>
                <a:cs typeface="Carlito"/>
              </a:rPr>
              <a:t> </a:t>
            </a:r>
            <a:r>
              <a:rPr dirty="0" sz="2400" spc="-10" b="1">
                <a:latin typeface="Carlito"/>
                <a:cs typeface="Carlito"/>
              </a:rPr>
              <a:t>ayırın.</a:t>
            </a:r>
            <a:endParaRPr sz="240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30"/>
              </a:lnSpc>
              <a:spcBef>
                <a:spcPts val="41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400" spc="-15">
                <a:latin typeface="Carlito"/>
                <a:cs typeface="Carlito"/>
              </a:rPr>
              <a:t>Zor </a:t>
            </a:r>
            <a:r>
              <a:rPr dirty="0" sz="2400" spc="-10">
                <a:latin typeface="Carlito"/>
                <a:cs typeface="Carlito"/>
              </a:rPr>
              <a:t>zamanlarda </a:t>
            </a:r>
            <a:r>
              <a:rPr dirty="0" sz="2400">
                <a:latin typeface="Carlito"/>
                <a:cs typeface="Carlito"/>
              </a:rPr>
              <a:t>sakin </a:t>
            </a:r>
            <a:r>
              <a:rPr dirty="0" sz="2400" spc="-5">
                <a:latin typeface="Carlito"/>
                <a:cs typeface="Carlito"/>
              </a:rPr>
              <a:t>kalabilmek, </a:t>
            </a:r>
            <a:r>
              <a:rPr dirty="0" sz="2400" spc="-15">
                <a:latin typeface="Carlito"/>
                <a:cs typeface="Carlito"/>
              </a:rPr>
              <a:t>rahatlayabilmek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 </a:t>
            </a:r>
            <a:r>
              <a:rPr dirty="0" sz="2400" spc="-5">
                <a:latin typeface="Carlito"/>
                <a:cs typeface="Carlito"/>
              </a:rPr>
              <a:t>gev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emek </a:t>
            </a:r>
            <a:r>
              <a:rPr dirty="0" sz="2400">
                <a:latin typeface="Carlito"/>
                <a:cs typeface="Carlito"/>
              </a:rPr>
              <a:t>için </a:t>
            </a:r>
            <a:r>
              <a:rPr dirty="0" sz="2400" spc="-10">
                <a:latin typeface="Carlito"/>
                <a:cs typeface="Carlito"/>
              </a:rPr>
              <a:t>yapmaktan </a:t>
            </a:r>
            <a:r>
              <a:rPr dirty="0" sz="2400" spc="-20">
                <a:latin typeface="Carlito"/>
                <a:cs typeface="Carlito"/>
              </a:rPr>
              <a:t>keyif </a:t>
            </a:r>
            <a:r>
              <a:rPr dirty="0" sz="2400">
                <a:latin typeface="Carlito"/>
                <a:cs typeface="Carlito"/>
              </a:rPr>
              <a:t>aldı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ınız </a:t>
            </a:r>
            <a:r>
              <a:rPr dirty="0" sz="2400" spc="-5">
                <a:latin typeface="Carlito"/>
                <a:cs typeface="Carlito"/>
              </a:rPr>
              <a:t>aktiviteleri </a:t>
            </a:r>
            <a:r>
              <a:rPr dirty="0" sz="2400">
                <a:latin typeface="Carlito"/>
                <a:cs typeface="Carlito"/>
              </a:rPr>
              <a:t>gün  içine </a:t>
            </a:r>
            <a:r>
              <a:rPr dirty="0" sz="2400" spc="-10">
                <a:latin typeface="Carlito"/>
                <a:cs typeface="Carlito"/>
              </a:rPr>
              <a:t>mutlaka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yerle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tirin.</a:t>
            </a: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50">
              <a:latin typeface="Carlito"/>
              <a:cs typeface="Carlito"/>
            </a:endParaRPr>
          </a:p>
          <a:p>
            <a:pPr algn="just" lvl="1" marL="869950" marR="5715" indent="-342900">
              <a:lnSpc>
                <a:spcPts val="2620"/>
              </a:lnSpc>
              <a:buFont typeface="Arial"/>
              <a:buChar char="•"/>
              <a:tabLst>
                <a:tab pos="869950" algn="l"/>
              </a:tabLst>
            </a:pPr>
            <a:r>
              <a:rPr dirty="0" sz="2400" spc="-10">
                <a:latin typeface="Carlito"/>
                <a:cs typeface="Carlito"/>
              </a:rPr>
              <a:t>Kitap </a:t>
            </a:r>
            <a:r>
              <a:rPr dirty="0" sz="2400" spc="-5">
                <a:latin typeface="Carlito"/>
                <a:cs typeface="Carlito"/>
              </a:rPr>
              <a:t>okumak, </a:t>
            </a:r>
            <a:r>
              <a:rPr dirty="0" sz="2400">
                <a:latin typeface="Carlito"/>
                <a:cs typeface="Carlito"/>
              </a:rPr>
              <a:t>müzik dinlemek, </a:t>
            </a:r>
            <a:r>
              <a:rPr dirty="0" sz="2400" spc="-5">
                <a:latin typeface="Carlito"/>
                <a:cs typeface="Carlito"/>
              </a:rPr>
              <a:t>sevdiklerinizle sohbet  etmek, sevdi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iniz </a:t>
            </a:r>
            <a:r>
              <a:rPr dirty="0" sz="2400">
                <a:latin typeface="Carlito"/>
                <a:cs typeface="Carlito"/>
              </a:rPr>
              <a:t>bir </a:t>
            </a:r>
            <a:r>
              <a:rPr dirty="0" sz="2400" spc="-10">
                <a:latin typeface="Carlito"/>
                <a:cs typeface="Carlito"/>
              </a:rPr>
              <a:t>yeme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 yapmak, </a:t>
            </a:r>
            <a:r>
              <a:rPr dirty="0" sz="2400">
                <a:latin typeface="Carlito"/>
                <a:cs typeface="Carlito"/>
              </a:rPr>
              <a:t>spor </a:t>
            </a:r>
            <a:r>
              <a:rPr dirty="0" sz="2400" spc="-10">
                <a:latin typeface="Carlito"/>
                <a:cs typeface="Carlito"/>
              </a:rPr>
              <a:t>yapmak, </a:t>
            </a:r>
            <a:r>
              <a:rPr dirty="0" sz="2400" spc="-15">
                <a:latin typeface="Carlito"/>
                <a:cs typeface="Carlito"/>
              </a:rPr>
              <a:t>banyo  </a:t>
            </a:r>
            <a:r>
              <a:rPr dirty="0" sz="2400" spc="-10">
                <a:latin typeface="Carlito"/>
                <a:cs typeface="Carlito"/>
              </a:rPr>
              <a:t>yapmak, </a:t>
            </a:r>
            <a:r>
              <a:rPr dirty="0" sz="2400">
                <a:latin typeface="Carlito"/>
                <a:cs typeface="Carlito"/>
              </a:rPr>
              <a:t>hobilerinizle ilgilenmek, </a:t>
            </a:r>
            <a:r>
              <a:rPr dirty="0" sz="2400" spc="-20">
                <a:latin typeface="Carlito"/>
                <a:cs typeface="Carlito"/>
              </a:rPr>
              <a:t>nefes </a:t>
            </a:r>
            <a:r>
              <a:rPr dirty="0" sz="2400" spc="-10">
                <a:latin typeface="Carlito"/>
                <a:cs typeface="Carlito"/>
              </a:rPr>
              <a:t>egzersizleri yapmak  </a:t>
            </a:r>
            <a:r>
              <a:rPr dirty="0" sz="2400">
                <a:latin typeface="Carlito"/>
                <a:cs typeface="Carlito"/>
              </a:rPr>
              <a:t>gibi.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615356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125459" cy="32010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 marR="7620">
              <a:lnSpc>
                <a:spcPts val="2630"/>
              </a:lnSpc>
              <a:spcBef>
                <a:spcPts val="395"/>
              </a:spcBef>
              <a:buClr>
                <a:srgbClr val="FF0000"/>
              </a:buClr>
              <a:buAutoNum type="arabicPeriod" startAt="7"/>
              <a:tabLst>
                <a:tab pos="414020" algn="l"/>
                <a:tab pos="414655" algn="l"/>
                <a:tab pos="2396490" algn="l"/>
                <a:tab pos="3350895" algn="l"/>
                <a:tab pos="3799840" algn="l"/>
                <a:tab pos="5916295" algn="l"/>
                <a:tab pos="7222490" algn="l"/>
              </a:tabLst>
            </a:pPr>
            <a:r>
              <a:rPr dirty="0" sz="2400" b="1">
                <a:latin typeface="Carlito"/>
                <a:cs typeface="Carlito"/>
              </a:rPr>
              <a:t>S</a:t>
            </a:r>
            <a:r>
              <a:rPr dirty="0" sz="2400" spc="-15" b="1">
                <a:latin typeface="Carlito"/>
                <a:cs typeface="Carlito"/>
              </a:rPr>
              <a:t>e</a:t>
            </a:r>
            <a:r>
              <a:rPr dirty="0" sz="2400" spc="-25" b="1">
                <a:latin typeface="Carlito"/>
                <a:cs typeface="Carlito"/>
              </a:rPr>
              <a:t>v</a:t>
            </a:r>
            <a:r>
              <a:rPr dirty="0" sz="2400" b="1">
                <a:latin typeface="Carlito"/>
                <a:cs typeface="Carlito"/>
              </a:rPr>
              <a:t>diklerinizle	du</a:t>
            </a:r>
            <a:r>
              <a:rPr dirty="0" sz="2400" spc="-25" b="1">
                <a:latin typeface="Carlito"/>
                <a:cs typeface="Carlito"/>
              </a:rPr>
              <a:t>y</a:t>
            </a:r>
            <a:r>
              <a:rPr dirty="0" sz="2400" b="1">
                <a:latin typeface="Carlito"/>
                <a:cs typeface="Carlito"/>
              </a:rPr>
              <a:t>gu	</a:t>
            </a:r>
            <a:r>
              <a:rPr dirty="0" sz="2400" spc="-25" b="1">
                <a:latin typeface="Carlito"/>
                <a:cs typeface="Carlito"/>
              </a:rPr>
              <a:t>v</a:t>
            </a:r>
            <a:r>
              <a:rPr dirty="0" sz="2400" b="1">
                <a:latin typeface="Carlito"/>
                <a:cs typeface="Carlito"/>
              </a:rPr>
              <a:t>e	dü</a:t>
            </a:r>
            <a:r>
              <a:rPr dirty="0" sz="2400" b="0">
                <a:latin typeface="Roboto"/>
                <a:cs typeface="Roboto"/>
              </a:rPr>
              <a:t>ş</a:t>
            </a:r>
            <a:r>
              <a:rPr dirty="0" sz="2400" b="1">
                <a:latin typeface="Carlito"/>
                <a:cs typeface="Carlito"/>
              </a:rPr>
              <a:t>üncelerinizi	p</a:t>
            </a:r>
            <a:r>
              <a:rPr dirty="0" sz="2400" spc="-45" b="1">
                <a:latin typeface="Carlito"/>
                <a:cs typeface="Carlito"/>
              </a:rPr>
              <a:t>a</a:t>
            </a:r>
            <a:r>
              <a:rPr dirty="0" sz="2400" b="1">
                <a:latin typeface="Carlito"/>
                <a:cs typeface="Carlito"/>
              </a:rPr>
              <a:t>yla</a:t>
            </a:r>
            <a:r>
              <a:rPr dirty="0" sz="2400" spc="5" b="0">
                <a:latin typeface="Roboto"/>
                <a:cs typeface="Roboto"/>
              </a:rPr>
              <a:t>ş</a:t>
            </a:r>
            <a:r>
              <a:rPr dirty="0" sz="2400" b="1">
                <a:latin typeface="Carlito"/>
                <a:cs typeface="Carlito"/>
              </a:rPr>
              <a:t>ın,	onlarla  </a:t>
            </a:r>
            <a:r>
              <a:rPr dirty="0" sz="2400" spc="-10" b="1">
                <a:latin typeface="Carlito"/>
                <a:cs typeface="Carlito"/>
              </a:rPr>
              <a:t>zaman</a:t>
            </a:r>
            <a:r>
              <a:rPr dirty="0" sz="2400" spc="-8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geçirin.</a:t>
            </a:r>
            <a:endParaRPr sz="2400">
              <a:latin typeface="Carlito"/>
              <a:cs typeface="Carlito"/>
            </a:endParaRPr>
          </a:p>
          <a:p>
            <a:pPr algn="just" lvl="1" marL="869950" marR="6985" indent="-342900">
              <a:lnSpc>
                <a:spcPts val="2630"/>
              </a:lnSpc>
              <a:spcBef>
                <a:spcPts val="36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400">
                <a:latin typeface="Carlito"/>
                <a:cs typeface="Carlito"/>
              </a:rPr>
              <a:t>Bu </a:t>
            </a:r>
            <a:r>
              <a:rPr dirty="0" sz="2400" spc="-10">
                <a:latin typeface="Carlito"/>
                <a:cs typeface="Carlito"/>
              </a:rPr>
              <a:t>süreçte </a:t>
            </a:r>
            <a:r>
              <a:rPr dirty="0" sz="2400">
                <a:latin typeface="Carlito"/>
                <a:cs typeface="Carlito"/>
              </a:rPr>
              <a:t>ailenizle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sevdiklerinizle </a:t>
            </a:r>
            <a:r>
              <a:rPr dirty="0" sz="2400">
                <a:latin typeface="Carlito"/>
                <a:cs typeface="Carlito"/>
              </a:rPr>
              <a:t>ilgilenmek, onlarla  </a:t>
            </a:r>
            <a:r>
              <a:rPr dirty="0" sz="2400" spc="-10">
                <a:latin typeface="Carlito"/>
                <a:cs typeface="Carlito"/>
              </a:rPr>
              <a:t>birlikte </a:t>
            </a:r>
            <a:r>
              <a:rPr dirty="0" sz="2400" spc="-15">
                <a:latin typeface="Carlito"/>
                <a:cs typeface="Carlito"/>
              </a:rPr>
              <a:t>güzel </a:t>
            </a:r>
            <a:r>
              <a:rPr dirty="0" sz="2400" spc="-10">
                <a:latin typeface="Carlito"/>
                <a:cs typeface="Carlito"/>
              </a:rPr>
              <a:t>vakit </a:t>
            </a:r>
            <a:r>
              <a:rPr dirty="0" sz="2400" spc="-5">
                <a:latin typeface="Carlito"/>
                <a:cs typeface="Carlito"/>
              </a:rPr>
              <a:t>geçirmek </a:t>
            </a:r>
            <a:r>
              <a:rPr dirty="0" sz="2400" spc="-15">
                <a:latin typeface="Carlito"/>
                <a:cs typeface="Carlito"/>
              </a:rPr>
              <a:t>oldukça</a:t>
            </a:r>
            <a:r>
              <a:rPr dirty="0" sz="2400" spc="20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yararlıdır.</a:t>
            </a:r>
            <a:endParaRPr sz="240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75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20"/>
              </a:lnSpc>
              <a:buFont typeface="Arial"/>
              <a:buChar char="•"/>
              <a:tabLst>
                <a:tab pos="869950" algn="l"/>
              </a:tabLst>
            </a:pPr>
            <a:r>
              <a:rPr dirty="0" sz="2400">
                <a:latin typeface="Carlito"/>
                <a:cs typeface="Carlito"/>
              </a:rPr>
              <a:t>Önlemler nedeniyle yüz </a:t>
            </a:r>
            <a:r>
              <a:rPr dirty="0" sz="2400" spc="-15">
                <a:latin typeface="Carlito"/>
                <a:cs typeface="Carlito"/>
              </a:rPr>
              <a:t>yüze </a:t>
            </a:r>
            <a:r>
              <a:rPr dirty="0" sz="2400" spc="-5">
                <a:latin typeface="Carlito"/>
                <a:cs typeface="Carlito"/>
              </a:rPr>
              <a:t>görü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 </a:t>
            </a:r>
            <a:r>
              <a:rPr dirty="0" sz="2400" spc="-10">
                <a:latin typeface="Carlito"/>
                <a:cs typeface="Carlito"/>
              </a:rPr>
              <a:t>imkânı  </a:t>
            </a:r>
            <a:r>
              <a:rPr dirty="0" sz="2400">
                <a:latin typeface="Carlito"/>
                <a:cs typeface="Carlito"/>
              </a:rPr>
              <a:t>bulamasanız da </a:t>
            </a:r>
            <a:r>
              <a:rPr dirty="0" sz="2400" spc="-15">
                <a:latin typeface="Carlito"/>
                <a:cs typeface="Carlito"/>
              </a:rPr>
              <a:t>telefon, </a:t>
            </a:r>
            <a:r>
              <a:rPr dirty="0" sz="2400" spc="-10">
                <a:latin typeface="Carlito"/>
                <a:cs typeface="Carlito"/>
              </a:rPr>
              <a:t>e-posta, </a:t>
            </a:r>
            <a:r>
              <a:rPr dirty="0" sz="2400" spc="-15">
                <a:latin typeface="Carlito"/>
                <a:cs typeface="Carlito"/>
              </a:rPr>
              <a:t>sosyal </a:t>
            </a:r>
            <a:r>
              <a:rPr dirty="0" sz="2400" spc="-10">
                <a:latin typeface="Carlito"/>
                <a:cs typeface="Carlito"/>
              </a:rPr>
              <a:t>medya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 </a:t>
            </a:r>
            <a:r>
              <a:rPr dirty="0" sz="2400" spc="-10">
                <a:latin typeface="Carlito"/>
                <a:cs typeface="Carlito"/>
              </a:rPr>
              <a:t>internet üzerinden </a:t>
            </a:r>
            <a:r>
              <a:rPr dirty="0" sz="2400" spc="-5">
                <a:latin typeface="Carlito"/>
                <a:cs typeface="Carlito"/>
              </a:rPr>
              <a:t>arkada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larınızla, yakınlarınızla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 </a:t>
            </a:r>
            <a:r>
              <a:rPr dirty="0" sz="2400" spc="-5">
                <a:latin typeface="Carlito"/>
                <a:cs typeface="Carlito"/>
              </a:rPr>
              <a:t>akrabalarınızla ileti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 </a:t>
            </a:r>
            <a:r>
              <a:rPr dirty="0" sz="2400" spc="-20">
                <a:latin typeface="Carlito"/>
                <a:cs typeface="Carlito"/>
              </a:rPr>
              <a:t>kurmaya </a:t>
            </a:r>
            <a:r>
              <a:rPr dirty="0" sz="2400" spc="-15">
                <a:latin typeface="Carlito"/>
                <a:cs typeface="Carlito"/>
              </a:rPr>
              <a:t>devam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edin.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508" y="1468658"/>
            <a:ext cx="749998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20"/>
              <a:t>Kendinize </a:t>
            </a:r>
            <a:r>
              <a:rPr dirty="0" sz="2800" spc="-5"/>
              <a:t>Nasıl </a:t>
            </a:r>
            <a:r>
              <a:rPr dirty="0" sz="2800" spc="-25"/>
              <a:t>Yardımcı</a:t>
            </a:r>
            <a:r>
              <a:rPr dirty="0" sz="2800" spc="-15"/>
              <a:t> </a:t>
            </a:r>
            <a:r>
              <a:rPr dirty="0" sz="2800"/>
              <a:t>Olabilirsiniz?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31808"/>
            <a:ext cx="8128000" cy="2439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7500" indent="-3048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AutoNum type="arabicPeriod" startAt="8"/>
              <a:tabLst>
                <a:tab pos="317500" algn="l"/>
              </a:tabLst>
            </a:pPr>
            <a:r>
              <a:rPr dirty="0" sz="2400" b="1">
                <a:latin typeface="Carlito"/>
                <a:cs typeface="Carlito"/>
              </a:rPr>
              <a:t>Uzmana</a:t>
            </a:r>
            <a:r>
              <a:rPr dirty="0" sz="2400" spc="-80" b="1">
                <a:latin typeface="Carlito"/>
                <a:cs typeface="Carlito"/>
              </a:rPr>
              <a:t> </a:t>
            </a:r>
            <a:r>
              <a:rPr dirty="0" sz="2400" b="1">
                <a:latin typeface="Carlito"/>
                <a:cs typeface="Carlito"/>
              </a:rPr>
              <a:t>ba</a:t>
            </a:r>
            <a:r>
              <a:rPr dirty="0" sz="2400" b="0">
                <a:latin typeface="Roboto"/>
                <a:cs typeface="Roboto"/>
              </a:rPr>
              <a:t>ş</a:t>
            </a:r>
            <a:r>
              <a:rPr dirty="0" sz="2400" b="1">
                <a:latin typeface="Carlito"/>
                <a:cs typeface="Carlito"/>
              </a:rPr>
              <a:t>vurun.</a:t>
            </a:r>
            <a:endParaRPr sz="2400">
              <a:latin typeface="Carlito"/>
              <a:cs typeface="Carlito"/>
            </a:endParaRPr>
          </a:p>
          <a:p>
            <a:pPr algn="just" lvl="1" marL="869950" marR="5080" indent="-342900">
              <a:lnSpc>
                <a:spcPts val="2630"/>
              </a:lnSpc>
              <a:spcBef>
                <a:spcPts val="415"/>
              </a:spcBef>
              <a:buFont typeface="Arial"/>
              <a:buChar char="•"/>
              <a:tabLst>
                <a:tab pos="869950" algn="l"/>
              </a:tabLst>
            </a:pPr>
            <a:r>
              <a:rPr dirty="0" sz="2400" spc="-15">
                <a:latin typeface="Carlito"/>
                <a:cs typeface="Carlito"/>
              </a:rPr>
              <a:t>Kendinize </a:t>
            </a:r>
            <a:r>
              <a:rPr dirty="0" sz="2400" spc="-10">
                <a:latin typeface="Carlito"/>
                <a:cs typeface="Carlito"/>
              </a:rPr>
              <a:t>destek </a:t>
            </a:r>
            <a:r>
              <a:rPr dirty="0" sz="2400">
                <a:latin typeface="Carlito"/>
                <a:cs typeface="Carlito"/>
              </a:rPr>
              <a:t>olmak için </a:t>
            </a:r>
            <a:r>
              <a:rPr dirty="0" sz="2400" spc="-5">
                <a:latin typeface="Carlito"/>
                <a:cs typeface="Carlito"/>
              </a:rPr>
              <a:t>yapabileceklerinizi </a:t>
            </a:r>
            <a:r>
              <a:rPr dirty="0" sz="2400" spc="-10">
                <a:latin typeface="Carlito"/>
                <a:cs typeface="Carlito"/>
              </a:rPr>
              <a:t>yapmanıza  ra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men,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ınız </a:t>
            </a:r>
            <a:r>
              <a:rPr dirty="0" sz="2400" spc="-15">
                <a:latin typeface="Carlito"/>
                <a:cs typeface="Carlito"/>
              </a:rPr>
              <a:t>stres ve </a:t>
            </a:r>
            <a:r>
              <a:rPr dirty="0" sz="2400" spc="-20">
                <a:latin typeface="Carlito"/>
                <a:cs typeface="Carlito"/>
              </a:rPr>
              <a:t>kaygının </a:t>
            </a:r>
            <a:r>
              <a:rPr dirty="0" sz="2400" spc="-5">
                <a:latin typeface="Carlito"/>
                <a:cs typeface="Carlito"/>
              </a:rPr>
              <a:t>etkileri </a:t>
            </a:r>
            <a:r>
              <a:rPr dirty="0" sz="2400" spc="-15">
                <a:latin typeface="Carlito"/>
                <a:cs typeface="Carlito"/>
              </a:rPr>
              <a:t>artarak  devam </a:t>
            </a:r>
            <a:r>
              <a:rPr dirty="0" sz="2400" spc="-10">
                <a:latin typeface="Carlito"/>
                <a:cs typeface="Carlito"/>
              </a:rPr>
              <a:t>ediyorsa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günlük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amınızı </a:t>
            </a:r>
            <a:r>
              <a:rPr dirty="0" sz="2400">
                <a:latin typeface="Carlito"/>
                <a:cs typeface="Carlito"/>
              </a:rPr>
              <a:t>büyük </a:t>
            </a:r>
            <a:r>
              <a:rPr dirty="0" sz="2400" spc="-10">
                <a:latin typeface="Carlito"/>
                <a:cs typeface="Carlito"/>
              </a:rPr>
              <a:t>oranda  </a:t>
            </a:r>
            <a:r>
              <a:rPr dirty="0" sz="2400">
                <a:latin typeface="Carlito"/>
                <a:cs typeface="Carlito"/>
              </a:rPr>
              <a:t>olumsuz </a:t>
            </a:r>
            <a:r>
              <a:rPr dirty="0" sz="2400" spc="-10">
                <a:latin typeface="Carlito"/>
                <a:cs typeface="Carlito"/>
              </a:rPr>
              <a:t>etkiliyorsa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5">
                <a:latin typeface="Carlito"/>
                <a:cs typeface="Carlito"/>
              </a:rPr>
              <a:t>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ınız </a:t>
            </a:r>
            <a:r>
              <a:rPr dirty="0" sz="2400" spc="-15">
                <a:latin typeface="Carlito"/>
                <a:cs typeface="Carlito"/>
              </a:rPr>
              <a:t>stres </a:t>
            </a:r>
            <a:r>
              <a:rPr dirty="0" sz="2400" spc="-5">
                <a:latin typeface="Carlito"/>
                <a:cs typeface="Carlito"/>
              </a:rPr>
              <a:t>tepkileri </a:t>
            </a:r>
            <a:r>
              <a:rPr dirty="0" sz="2400">
                <a:latin typeface="Carlito"/>
                <a:cs typeface="Carlito"/>
              </a:rPr>
              <a:t>ile  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 </a:t>
            </a:r>
            <a:r>
              <a:rPr dirty="0" sz="2400" spc="-5">
                <a:latin typeface="Carlito"/>
                <a:cs typeface="Carlito"/>
              </a:rPr>
              <a:t>çıkamadı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ınızı </a:t>
            </a:r>
            <a:r>
              <a:rPr dirty="0" sz="2400" spc="-10">
                <a:latin typeface="Carlito"/>
                <a:cs typeface="Carlito"/>
              </a:rPr>
              <a:t>dü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ünüyorsanız lütfen </a:t>
            </a:r>
            <a:r>
              <a:rPr dirty="0" sz="2400">
                <a:latin typeface="Carlito"/>
                <a:cs typeface="Carlito"/>
              </a:rPr>
              <a:t>bir uzmana  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vurun.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59070"/>
            <a:ext cx="578739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Ne </a:t>
            </a:r>
            <a:r>
              <a:rPr dirty="0" sz="2800"/>
              <a:t>zaman destek</a:t>
            </a:r>
            <a:r>
              <a:rPr dirty="0" sz="2800" spc="-125"/>
              <a:t> </a:t>
            </a:r>
            <a:r>
              <a:rPr dirty="0" sz="2800" spc="-5"/>
              <a:t>almalısınız?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75397" y="2275582"/>
            <a:ext cx="7936865" cy="3888104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344170" marR="2185035" indent="-332105">
              <a:lnSpc>
                <a:spcPts val="2400"/>
              </a:lnSpc>
              <a:spcBef>
                <a:spcPts val="40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dirty="0"/>
              <a:t>	</a:t>
            </a:r>
            <a:r>
              <a:rPr dirty="0" sz="2200">
                <a:latin typeface="Carlito"/>
                <a:cs typeface="Carlito"/>
              </a:rPr>
              <a:t>Stres tepkilerinde zamanla </a:t>
            </a:r>
            <a:r>
              <a:rPr dirty="0" sz="2200" spc="5">
                <a:latin typeface="Carlito"/>
                <a:cs typeface="Carlito"/>
              </a:rPr>
              <a:t>herhangi bir </a:t>
            </a:r>
            <a:r>
              <a:rPr dirty="0" sz="2200">
                <a:latin typeface="Carlito"/>
                <a:cs typeface="Carlito"/>
              </a:rPr>
              <a:t>azalma  olmuyorsa, sıklı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ı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iddeti giderek</a:t>
            </a:r>
            <a:r>
              <a:rPr dirty="0" sz="2200" spc="-5">
                <a:latin typeface="Carlito"/>
                <a:cs typeface="Carlito"/>
              </a:rPr>
              <a:t> artıyorsa,</a:t>
            </a:r>
            <a:endParaRPr sz="2200">
              <a:latin typeface="Carlito"/>
              <a:cs typeface="Carlito"/>
            </a:endParaRPr>
          </a:p>
          <a:p>
            <a:pPr marL="344170" marR="7620" indent="-332105">
              <a:lnSpc>
                <a:spcPts val="2400"/>
              </a:lnSpc>
              <a:spcBef>
                <a:spcPts val="750"/>
              </a:spcBef>
              <a:buFont typeface="Arial"/>
              <a:buChar char="•"/>
              <a:tabLst>
                <a:tab pos="527685" algn="l"/>
                <a:tab pos="528955" algn="l"/>
                <a:tab pos="1519555" algn="l"/>
                <a:tab pos="2784475" algn="l"/>
                <a:tab pos="3841750" algn="l"/>
                <a:tab pos="4298315" algn="l"/>
                <a:tab pos="5233670" algn="l"/>
                <a:tab pos="5953125" algn="l"/>
                <a:tab pos="6963409" algn="l"/>
              </a:tabLst>
            </a:pPr>
            <a:r>
              <a:rPr dirty="0"/>
              <a:t>	</a:t>
            </a:r>
            <a:r>
              <a:rPr dirty="0" sz="2200" spc="10">
                <a:latin typeface="Carlito"/>
                <a:cs typeface="Carlito"/>
              </a:rPr>
              <a:t>Gün</a:t>
            </a:r>
            <a:r>
              <a:rPr dirty="0" sz="2200" spc="-5">
                <a:latin typeface="Carlito"/>
                <a:cs typeface="Carlito"/>
              </a:rPr>
              <a:t>l</a:t>
            </a:r>
            <a:r>
              <a:rPr dirty="0" sz="2200" spc="5">
                <a:latin typeface="Carlito"/>
                <a:cs typeface="Carlito"/>
              </a:rPr>
              <a:t>ük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10">
                <a:latin typeface="Carlito"/>
                <a:cs typeface="Carlito"/>
              </a:rPr>
              <a:t>h</a:t>
            </a:r>
            <a:r>
              <a:rPr dirty="0" sz="2200" spc="-40">
                <a:latin typeface="Carlito"/>
                <a:cs typeface="Carlito"/>
              </a:rPr>
              <a:t>a</a:t>
            </a:r>
            <a:r>
              <a:rPr dirty="0" sz="2200" spc="-30">
                <a:latin typeface="Carlito"/>
                <a:cs typeface="Carlito"/>
              </a:rPr>
              <a:t>y</a:t>
            </a:r>
            <a:r>
              <a:rPr dirty="0" sz="2200" spc="-20">
                <a:latin typeface="Carlito"/>
                <a:cs typeface="Carlito"/>
              </a:rPr>
              <a:t>a</a:t>
            </a:r>
            <a:r>
              <a:rPr dirty="0" sz="2200">
                <a:latin typeface="Carlito"/>
                <a:cs typeface="Carlito"/>
              </a:rPr>
              <a:t>tı</a:t>
            </a:r>
            <a:r>
              <a:rPr dirty="0" sz="2200" spc="10">
                <a:latin typeface="Carlito"/>
                <a:cs typeface="Carlito"/>
              </a:rPr>
              <a:t>n</a:t>
            </a:r>
            <a:r>
              <a:rPr dirty="0" sz="2200" spc="-5">
                <a:latin typeface="Carlito"/>
                <a:cs typeface="Carlito"/>
              </a:rPr>
              <a:t>ı</a:t>
            </a:r>
            <a:r>
              <a:rPr dirty="0" sz="2200" spc="5">
                <a:latin typeface="Carlito"/>
                <a:cs typeface="Carlito"/>
              </a:rPr>
              <a:t>zı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>
                <a:latin typeface="Carlito"/>
                <a:cs typeface="Carlito"/>
              </a:rPr>
              <a:t>(ail</a:t>
            </a:r>
            <a:r>
              <a:rPr dirty="0" sz="2200" spc="10">
                <a:latin typeface="Carlito"/>
                <a:cs typeface="Carlito"/>
              </a:rPr>
              <a:t>en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5">
                <a:latin typeface="Carlito"/>
                <a:cs typeface="Carlito"/>
              </a:rPr>
              <a:t>zi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-20">
                <a:latin typeface="Carlito"/>
                <a:cs typeface="Carlito"/>
              </a:rPr>
              <a:t>v</a:t>
            </a:r>
            <a:r>
              <a:rPr dirty="0" sz="2200" spc="10">
                <a:latin typeface="Carlito"/>
                <a:cs typeface="Carlito"/>
              </a:rPr>
              <a:t>e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>
                <a:latin typeface="Carlito"/>
                <a:cs typeface="Carlito"/>
              </a:rPr>
              <a:t>i</a:t>
            </a:r>
            <a:r>
              <a:rPr dirty="0" sz="2200" spc="10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10">
                <a:latin typeface="Carlito"/>
                <a:cs typeface="Carlito"/>
              </a:rPr>
              <a:t>n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5">
                <a:latin typeface="Carlito"/>
                <a:cs typeface="Carlito"/>
              </a:rPr>
              <a:t>z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5">
                <a:latin typeface="Carlito"/>
                <a:cs typeface="Carlito"/>
              </a:rPr>
              <a:t>)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5">
                <a:latin typeface="Carlito"/>
                <a:cs typeface="Carlito"/>
              </a:rPr>
              <a:t>c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5">
                <a:latin typeface="Carlito"/>
                <a:cs typeface="Carlito"/>
              </a:rPr>
              <a:t>ddi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10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ek</a:t>
            </a:r>
            <a:r>
              <a:rPr dirty="0" sz="2200" spc="-5">
                <a:latin typeface="Carlito"/>
                <a:cs typeface="Carlito"/>
              </a:rPr>
              <a:t>il</a:t>
            </a:r>
            <a:r>
              <a:rPr dirty="0" sz="2200" spc="10">
                <a:latin typeface="Carlito"/>
                <a:cs typeface="Carlito"/>
              </a:rPr>
              <a:t>de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10">
                <a:latin typeface="Carlito"/>
                <a:cs typeface="Carlito"/>
              </a:rPr>
              <a:t>o</a:t>
            </a:r>
            <a:r>
              <a:rPr dirty="0" sz="2200" spc="-5">
                <a:latin typeface="Carlito"/>
                <a:cs typeface="Carlito"/>
              </a:rPr>
              <a:t>l</a:t>
            </a:r>
            <a:r>
              <a:rPr dirty="0" sz="2200" spc="5">
                <a:latin typeface="Carlito"/>
                <a:cs typeface="Carlito"/>
              </a:rPr>
              <a:t>umsuz  </a:t>
            </a:r>
            <a:r>
              <a:rPr dirty="0" sz="2200" spc="-5">
                <a:latin typeface="Carlito"/>
                <a:cs typeface="Carlito"/>
              </a:rPr>
              <a:t>etkiliyorsa,</a:t>
            </a:r>
            <a:endParaRPr sz="2200">
              <a:latin typeface="Carlito"/>
              <a:cs typeface="Carlito"/>
            </a:endParaRPr>
          </a:p>
          <a:p>
            <a:pPr marL="405765" indent="-3937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dirty="0" sz="2200" spc="5">
                <a:latin typeface="Carlito"/>
                <a:cs typeface="Carlito"/>
              </a:rPr>
              <a:t>Bir nedeni </a:t>
            </a:r>
            <a:r>
              <a:rPr dirty="0" sz="2200">
                <a:latin typeface="Carlito"/>
                <a:cs typeface="Carlito"/>
              </a:rPr>
              <a:t>olmaksızın, çok yo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un </a:t>
            </a:r>
            <a:r>
              <a:rPr dirty="0" sz="2200" spc="-15">
                <a:latin typeface="Carlito"/>
                <a:cs typeface="Carlito"/>
              </a:rPr>
              <a:t>korku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endi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e </a:t>
            </a:r>
            <a:r>
              <a:rPr dirty="0" sz="2200" spc="-5">
                <a:latin typeface="Carlito"/>
                <a:cs typeface="Carlito"/>
              </a:rPr>
              <a:t>ya</a:t>
            </a:r>
            <a:r>
              <a:rPr dirty="0" sz="2200" spc="-5">
                <a:latin typeface="RobotoRegular"/>
                <a:cs typeface="RobotoRegular"/>
              </a:rPr>
              <a:t>ş</a:t>
            </a:r>
            <a:r>
              <a:rPr dirty="0" sz="2200" spc="-5">
                <a:latin typeface="Carlito"/>
                <a:cs typeface="Carlito"/>
              </a:rPr>
              <a:t>ıyorsanız,</a:t>
            </a:r>
            <a:endParaRPr sz="2200">
              <a:latin typeface="Carlito"/>
              <a:cs typeface="Carlito"/>
            </a:endParaRPr>
          </a:p>
          <a:p>
            <a:pPr algn="just" marL="344170" marR="5080" indent="-332105">
              <a:lnSpc>
                <a:spcPts val="2400"/>
              </a:lnSpc>
              <a:spcBef>
                <a:spcPts val="790"/>
              </a:spcBef>
              <a:buFont typeface="Arial"/>
              <a:buChar char="•"/>
              <a:tabLst>
                <a:tab pos="344805" algn="l"/>
              </a:tabLst>
            </a:pPr>
            <a:r>
              <a:rPr dirty="0" sz="2200" spc="5">
                <a:latin typeface="Carlito"/>
                <a:cs typeface="Carlito"/>
              </a:rPr>
              <a:t>A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ırı </a:t>
            </a:r>
            <a:r>
              <a:rPr dirty="0" sz="2200" spc="-15">
                <a:latin typeface="Carlito"/>
                <a:cs typeface="Carlito"/>
              </a:rPr>
              <a:t>kaygı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panik </a:t>
            </a:r>
            <a:r>
              <a:rPr dirty="0" sz="2200">
                <a:latin typeface="Carlito"/>
                <a:cs typeface="Carlito"/>
              </a:rPr>
              <a:t>belirtileri </a:t>
            </a:r>
            <a:r>
              <a:rPr dirty="0" sz="2200" spc="-5">
                <a:latin typeface="Carlito"/>
                <a:cs typeface="Carlito"/>
              </a:rPr>
              <a:t>gösteriyorsanız (nefessiz kalma,  </a:t>
            </a:r>
            <a:r>
              <a:rPr dirty="0" sz="2200">
                <a:latin typeface="Carlito"/>
                <a:cs typeface="Carlito"/>
              </a:rPr>
              <a:t>sürekli titreme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ba</a:t>
            </a:r>
            <a:r>
              <a:rPr dirty="0" sz="2200" spc="5">
                <a:latin typeface="RobotoRegular"/>
                <a:cs typeface="RobotoRegular"/>
              </a:rPr>
              <a:t>ş </a:t>
            </a:r>
            <a:r>
              <a:rPr dirty="0" sz="2200" spc="5">
                <a:latin typeface="Carlito"/>
                <a:cs typeface="Carlito"/>
              </a:rPr>
              <a:t>dönmesi, </a:t>
            </a:r>
            <a:r>
              <a:rPr dirty="0" sz="2200" spc="-5">
                <a:latin typeface="Carlito"/>
                <a:cs typeface="Carlito"/>
              </a:rPr>
              <a:t>kalp </a:t>
            </a:r>
            <a:r>
              <a:rPr dirty="0" sz="2200">
                <a:latin typeface="Carlito"/>
                <a:cs typeface="Carlito"/>
              </a:rPr>
              <a:t>atı</a:t>
            </a:r>
            <a:r>
              <a:rPr dirty="0" sz="2200">
                <a:latin typeface="RobotoRegular"/>
                <a:cs typeface="RobotoRegular"/>
              </a:rPr>
              <a:t>ş</a:t>
            </a:r>
            <a:r>
              <a:rPr dirty="0" sz="2200">
                <a:latin typeface="Carlito"/>
                <a:cs typeface="Carlito"/>
              </a:rPr>
              <a:t>ının sürekli </a:t>
            </a:r>
            <a:r>
              <a:rPr dirty="0" sz="2200" spc="5">
                <a:latin typeface="Carlito"/>
                <a:cs typeface="Carlito"/>
              </a:rPr>
              <a:t>hızlanması,  yüksek </a:t>
            </a:r>
            <a:r>
              <a:rPr dirty="0" sz="2200">
                <a:latin typeface="Carlito"/>
                <a:cs typeface="Carlito"/>
              </a:rPr>
              <a:t>tansiyon, </a:t>
            </a:r>
            <a:r>
              <a:rPr dirty="0" sz="2200" spc="5">
                <a:latin typeface="Carlito"/>
                <a:cs typeface="Carlito"/>
              </a:rPr>
              <a:t>a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ırı irkilme </a:t>
            </a:r>
            <a:r>
              <a:rPr dirty="0" sz="2200">
                <a:latin typeface="Carlito"/>
                <a:cs typeface="Carlito"/>
              </a:rPr>
              <a:t>tepkileri</a:t>
            </a:r>
            <a:r>
              <a:rPr dirty="0" sz="2200" spc="-9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vb.),</a:t>
            </a:r>
            <a:endParaRPr sz="2200">
              <a:latin typeface="Carlito"/>
              <a:cs typeface="Carlito"/>
            </a:endParaRPr>
          </a:p>
          <a:p>
            <a:pPr algn="just" marL="344170" marR="642620" indent="-332105">
              <a:lnSpc>
                <a:spcPts val="2400"/>
              </a:lnSpc>
              <a:spcBef>
                <a:spcPts val="750"/>
              </a:spcBef>
              <a:buFont typeface="Arial"/>
              <a:buChar char="•"/>
              <a:tabLst>
                <a:tab pos="344805" algn="l"/>
              </a:tabLst>
            </a:pPr>
            <a:r>
              <a:rPr dirty="0" sz="2200" spc="5">
                <a:latin typeface="Carlito"/>
                <a:cs typeface="Carlito"/>
              </a:rPr>
              <a:t>Gelece</a:t>
            </a:r>
            <a:r>
              <a:rPr dirty="0" sz="2200" spc="5">
                <a:latin typeface="RobotoRegular"/>
                <a:cs typeface="RobotoRegular"/>
              </a:rPr>
              <a:t>ğ</a:t>
            </a:r>
            <a:r>
              <a:rPr dirty="0" sz="2200" spc="5">
                <a:latin typeface="Carlito"/>
                <a:cs typeface="Carlito"/>
              </a:rPr>
              <a:t>e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>
                <a:latin typeface="Carlito"/>
                <a:cs typeface="Carlito"/>
              </a:rPr>
              <a:t>sevdiklerinize </a:t>
            </a:r>
            <a:r>
              <a:rPr dirty="0" sz="2200" spc="5">
                <a:latin typeface="Carlito"/>
                <a:cs typeface="Carlito"/>
              </a:rPr>
              <a:t>dair </a:t>
            </a:r>
            <a:r>
              <a:rPr dirty="0" sz="2200">
                <a:latin typeface="Carlito"/>
                <a:cs typeface="Carlito"/>
              </a:rPr>
              <a:t>yo</a:t>
            </a:r>
            <a:r>
              <a:rPr dirty="0" sz="2200">
                <a:latin typeface="RobotoRegular"/>
                <a:cs typeface="RobotoRegular"/>
              </a:rPr>
              <a:t>ğ</a:t>
            </a:r>
            <a:r>
              <a:rPr dirty="0" sz="2200">
                <a:latin typeface="Carlito"/>
                <a:cs typeface="Carlito"/>
              </a:rPr>
              <a:t>un </a:t>
            </a:r>
            <a:r>
              <a:rPr dirty="0" sz="2200" spc="5">
                <a:latin typeface="Carlito"/>
                <a:cs typeface="Carlito"/>
              </a:rPr>
              <a:t>endi</a:t>
            </a:r>
            <a:r>
              <a:rPr dirty="0" sz="2200" spc="5">
                <a:latin typeface="RobotoRegular"/>
                <a:cs typeface="RobotoRegular"/>
              </a:rPr>
              <a:t>ş</a:t>
            </a:r>
            <a:r>
              <a:rPr dirty="0" sz="2200" spc="5">
                <a:latin typeface="Carlito"/>
                <a:cs typeface="Carlito"/>
              </a:rPr>
              <a:t>e </a:t>
            </a:r>
            <a:r>
              <a:rPr dirty="0" sz="2200" spc="-5">
                <a:latin typeface="Carlito"/>
                <a:cs typeface="Carlito"/>
              </a:rPr>
              <a:t>ve </a:t>
            </a:r>
            <a:r>
              <a:rPr dirty="0" sz="2200" spc="5">
                <a:latin typeface="Carlito"/>
                <a:cs typeface="Carlito"/>
              </a:rPr>
              <a:t>umutsuzluk  </a:t>
            </a:r>
            <a:r>
              <a:rPr dirty="0" sz="2200">
                <a:latin typeface="Carlito"/>
                <a:cs typeface="Carlito"/>
              </a:rPr>
              <a:t>hissediyorsanız</a:t>
            </a:r>
            <a:endParaRPr sz="2200">
              <a:latin typeface="Carlito"/>
              <a:cs typeface="Carlito"/>
            </a:endParaRPr>
          </a:p>
          <a:p>
            <a:pPr algn="just" marL="2973070">
              <a:lnSpc>
                <a:spcPct val="100000"/>
              </a:lnSpc>
              <a:spcBef>
                <a:spcPts val="470"/>
              </a:spcBef>
            </a:pPr>
            <a:r>
              <a:rPr dirty="0" sz="2200" spc="10" b="1">
                <a:solidFill>
                  <a:srgbClr val="FF0000"/>
                </a:solidFill>
                <a:latin typeface="Carlito"/>
                <a:cs typeface="Carlito"/>
              </a:rPr>
              <a:t>Uzmana</a:t>
            </a:r>
            <a:r>
              <a:rPr dirty="0" sz="2200" spc="-15" b="1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dirty="0" sz="2200" spc="10" b="1">
                <a:solidFill>
                  <a:srgbClr val="FF0000"/>
                </a:solidFill>
                <a:latin typeface="Carlito"/>
                <a:cs typeface="Carlito"/>
              </a:rPr>
              <a:t>ba</a:t>
            </a:r>
            <a:r>
              <a:rPr dirty="0" sz="2200" spc="10" b="0">
                <a:solidFill>
                  <a:srgbClr val="FF0000"/>
                </a:solidFill>
                <a:latin typeface="Roboto"/>
                <a:cs typeface="Roboto"/>
              </a:rPr>
              <a:t>ş</a:t>
            </a:r>
            <a:r>
              <a:rPr dirty="0" sz="2200" spc="10" b="1">
                <a:solidFill>
                  <a:srgbClr val="FF0000"/>
                </a:solidFill>
                <a:latin typeface="Carlito"/>
                <a:cs typeface="Carlito"/>
              </a:rPr>
              <a:t>vurun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" y="1628800"/>
            <a:ext cx="4350190" cy="4320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07827" y="1796288"/>
            <a:ext cx="4312285" cy="328676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355600" marR="161290" indent="-342900">
              <a:lnSpc>
                <a:spcPts val="2850"/>
              </a:lnSpc>
              <a:spcBef>
                <a:spcPts val="2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hastalıklar </a:t>
            </a:r>
            <a:r>
              <a:rPr dirty="0" sz="2400">
                <a:latin typeface="Carlito"/>
                <a:cs typeface="Carlito"/>
              </a:rPr>
              <a:t>insanlık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tarihi  </a:t>
            </a:r>
            <a:r>
              <a:rPr dirty="0" sz="2400" spc="-10">
                <a:latin typeface="Carlito"/>
                <a:cs typeface="Carlito"/>
              </a:rPr>
              <a:t>kadar</a:t>
            </a:r>
            <a:r>
              <a:rPr dirty="0" sz="2400" spc="-95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eskidir.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00">
              <a:latin typeface="Carlito"/>
              <a:cs typeface="Carlito"/>
            </a:endParaRPr>
          </a:p>
          <a:p>
            <a:pPr marL="355600" marR="5080" indent="-342900">
              <a:lnSpc>
                <a:spcPts val="285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35">
                <a:latin typeface="Carlito"/>
                <a:cs typeface="Carlito"/>
              </a:rPr>
              <a:t>Tarihte </a:t>
            </a:r>
            <a:r>
              <a:rPr dirty="0" sz="2400" spc="-10">
                <a:latin typeface="Carlito"/>
                <a:cs typeface="Carlito"/>
              </a:rPr>
              <a:t>benzer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  </a:t>
            </a:r>
            <a:r>
              <a:rPr dirty="0" sz="2400" spc="-5">
                <a:latin typeface="Carlito"/>
                <a:cs typeface="Carlito"/>
              </a:rPr>
              <a:t>süreçleri ya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anmı</a:t>
            </a:r>
            <a:r>
              <a:rPr dirty="0" sz="2400" spc="-5">
                <a:latin typeface="RobotoRegular"/>
                <a:cs typeface="RobotoRegular"/>
              </a:rPr>
              <a:t>ş </a:t>
            </a:r>
            <a:r>
              <a:rPr dirty="0" sz="2400">
                <a:latin typeface="Carlito"/>
                <a:cs typeface="Carlito"/>
              </a:rPr>
              <a:t>,önlemler</a:t>
            </a:r>
            <a:r>
              <a:rPr dirty="0" sz="2400" spc="-229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 spc="-5">
                <a:latin typeface="Carlito"/>
                <a:cs typeface="Carlito"/>
              </a:rPr>
              <a:t>sonrasında </a:t>
            </a:r>
            <a:r>
              <a:rPr dirty="0" sz="2400" spc="-10">
                <a:latin typeface="Carlito"/>
                <a:cs typeface="Carlito"/>
              </a:rPr>
              <a:t>yapılan </a:t>
            </a:r>
            <a:r>
              <a:rPr dirty="0" sz="2400">
                <a:latin typeface="Carlito"/>
                <a:cs typeface="Carlito"/>
              </a:rPr>
              <a:t>tıbbi  müdahalelerle salgın </a:t>
            </a:r>
            <a:r>
              <a:rPr dirty="0" sz="2400" spc="-10">
                <a:latin typeface="Carlito"/>
                <a:cs typeface="Carlito"/>
              </a:rPr>
              <a:t>hastalıklar  </a:t>
            </a:r>
            <a:r>
              <a:rPr dirty="0" sz="2400" spc="-25">
                <a:latin typeface="Carlito"/>
                <a:cs typeface="Carlito"/>
              </a:rPr>
              <a:t>kontrol </a:t>
            </a:r>
            <a:r>
              <a:rPr dirty="0" sz="2400">
                <a:latin typeface="Carlito"/>
                <a:cs typeface="Carlito"/>
              </a:rPr>
              <a:t>altına alınmı</a:t>
            </a:r>
            <a:r>
              <a:rPr dirty="0" sz="2400">
                <a:latin typeface="RobotoRegular"/>
                <a:cs typeface="RobotoRegular"/>
              </a:rPr>
              <a:t>ş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>
                <a:latin typeface="Carlito"/>
                <a:cs typeface="Carlito"/>
              </a:rPr>
              <a:t>sonlanmı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tır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73050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70"/>
              <a:t>Yeni </a:t>
            </a:r>
            <a:r>
              <a:rPr dirty="0" sz="2800" spc="20"/>
              <a:t>normal </a:t>
            </a:r>
            <a:r>
              <a:rPr dirty="0" sz="2800" spc="-40"/>
              <a:t>ve </a:t>
            </a:r>
            <a:r>
              <a:rPr dirty="0" sz="2800" spc="-10"/>
              <a:t>kontrollü sosyal</a:t>
            </a:r>
            <a:r>
              <a:rPr dirty="0" sz="2800" spc="45"/>
              <a:t> </a:t>
            </a:r>
            <a:r>
              <a:rPr dirty="0" sz="2800" spc="-20"/>
              <a:t>hayat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64474" y="2482075"/>
            <a:ext cx="7608570" cy="3016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94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Covid-19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ının </a:t>
            </a:r>
            <a:r>
              <a:rPr dirty="0" sz="2400" spc="-5">
                <a:latin typeface="Carlito"/>
                <a:cs typeface="Carlito"/>
              </a:rPr>
              <a:t>tamamen ortadan kalkmaması  </a:t>
            </a:r>
            <a:r>
              <a:rPr dirty="0" sz="2400">
                <a:latin typeface="Carlito"/>
                <a:cs typeface="Carlito"/>
              </a:rPr>
              <a:t>sebebiyle eski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 </a:t>
            </a:r>
            <a:r>
              <a:rPr dirty="0" sz="2400" spc="-5">
                <a:latin typeface="Carlito"/>
                <a:cs typeface="Carlito"/>
              </a:rPr>
              <a:t>alı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kanlıklarımıza </a:t>
            </a:r>
            <a:r>
              <a:rPr dirty="0" sz="2400">
                <a:latin typeface="Carlito"/>
                <a:cs typeface="Carlito"/>
              </a:rPr>
              <a:t>dönebilmi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 spc="-125">
                <a:latin typeface="RobotoRegular"/>
                <a:cs typeface="RobotoRegular"/>
              </a:rPr>
              <a:t> </a:t>
            </a:r>
            <a:r>
              <a:rPr dirty="0" sz="2400" spc="-5">
                <a:latin typeface="Carlito"/>
                <a:cs typeface="Carlito"/>
              </a:rPr>
              <a:t>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iliz.</a:t>
            </a:r>
            <a:endParaRPr sz="2400">
              <a:latin typeface="Carlito"/>
              <a:cs typeface="Carlito"/>
            </a:endParaRPr>
          </a:p>
          <a:p>
            <a:pPr marL="355600" marR="580390" indent="-342900">
              <a:lnSpc>
                <a:spcPct val="1094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45">
                <a:latin typeface="Carlito"/>
                <a:cs typeface="Carlito"/>
              </a:rPr>
              <a:t>Yeni </a:t>
            </a:r>
            <a:r>
              <a:rPr dirty="0" sz="2400">
                <a:latin typeface="Carlito"/>
                <a:cs typeface="Carlito"/>
              </a:rPr>
              <a:t>normal </a:t>
            </a:r>
            <a:r>
              <a:rPr dirty="0" sz="2400" spc="-20">
                <a:latin typeface="Carlito"/>
                <a:cs typeface="Carlito"/>
              </a:rPr>
              <a:t>kavramı; </a:t>
            </a: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hastalıktan </a:t>
            </a:r>
            <a:r>
              <a:rPr dirty="0" sz="2400" spc="-15">
                <a:latin typeface="Carlito"/>
                <a:cs typeface="Carlito"/>
              </a:rPr>
              <a:t>korunmak </a:t>
            </a:r>
            <a:r>
              <a:rPr dirty="0" sz="2400">
                <a:latin typeface="Carlito"/>
                <a:cs typeface="Carlito"/>
              </a:rPr>
              <a:t>için,  önlemler </a:t>
            </a:r>
            <a:r>
              <a:rPr dirty="0" sz="2400" spc="-10">
                <a:latin typeface="Carlito"/>
                <a:cs typeface="Carlito"/>
              </a:rPr>
              <a:t>alarak </a:t>
            </a:r>
            <a:r>
              <a:rPr dirty="0" sz="2400">
                <a:latin typeface="Carlito"/>
                <a:cs typeface="Carlito"/>
              </a:rPr>
              <a:t>günlük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antımıza </a:t>
            </a:r>
            <a:r>
              <a:rPr dirty="0" sz="2400" spc="-15">
                <a:latin typeface="Carlito"/>
                <a:cs typeface="Carlito"/>
              </a:rPr>
              <a:t>devam</a:t>
            </a:r>
            <a:r>
              <a:rPr dirty="0" sz="2400" spc="-90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etmektir.</a:t>
            </a:r>
            <a:endParaRPr sz="2400">
              <a:latin typeface="Carlito"/>
              <a:cs typeface="Carlito"/>
            </a:endParaRPr>
          </a:p>
          <a:p>
            <a:pPr marL="355600" marR="349250" indent="-342900">
              <a:lnSpc>
                <a:spcPct val="1094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Salgın </a:t>
            </a:r>
            <a:r>
              <a:rPr dirty="0" sz="2400" spc="-10">
                <a:latin typeface="Carlito"/>
                <a:cs typeface="Carlito"/>
              </a:rPr>
              <a:t>hastalı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ın </a:t>
            </a:r>
            <a:r>
              <a:rPr dirty="0" sz="2400" spc="-15">
                <a:latin typeface="Carlito"/>
                <a:cs typeface="Carlito"/>
              </a:rPr>
              <a:t>azalarak </a:t>
            </a:r>
            <a:r>
              <a:rPr dirty="0" sz="2400">
                <a:latin typeface="Carlito"/>
                <a:cs typeface="Carlito"/>
              </a:rPr>
              <a:t>sonlanması için </a:t>
            </a:r>
            <a:r>
              <a:rPr dirty="0" sz="2400" spc="-10">
                <a:latin typeface="Carlito"/>
                <a:cs typeface="Carlito"/>
              </a:rPr>
              <a:t>bireysel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olarak  </a:t>
            </a:r>
            <a:r>
              <a:rPr dirty="0" sz="2400" spc="-5">
                <a:latin typeface="Carlito"/>
                <a:cs typeface="Carlito"/>
              </a:rPr>
              <a:t>alaca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ımız </a:t>
            </a:r>
            <a:r>
              <a:rPr dirty="0" sz="2400">
                <a:latin typeface="Carlito"/>
                <a:cs typeface="Carlito"/>
              </a:rPr>
              <a:t>önlemler hem </a:t>
            </a:r>
            <a:r>
              <a:rPr dirty="0" sz="2400" spc="-10">
                <a:latin typeface="Carlito"/>
                <a:cs typeface="Carlito"/>
              </a:rPr>
              <a:t>kendimizi </a:t>
            </a:r>
            <a:r>
              <a:rPr dirty="0" sz="2400">
                <a:latin typeface="Carlito"/>
                <a:cs typeface="Carlito"/>
              </a:rPr>
              <a:t>hem de </a:t>
            </a:r>
            <a:r>
              <a:rPr dirty="0" sz="2400" spc="-5">
                <a:latin typeface="Carlito"/>
                <a:cs typeface="Carlito"/>
              </a:rPr>
              <a:t>toplumu  yakından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ilgilendirmektedir.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425516"/>
            <a:ext cx="73050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70"/>
              <a:t>Yeni </a:t>
            </a:r>
            <a:r>
              <a:rPr dirty="0" sz="2800" spc="20"/>
              <a:t>normal </a:t>
            </a:r>
            <a:r>
              <a:rPr dirty="0" sz="2800" spc="-40"/>
              <a:t>ve </a:t>
            </a:r>
            <a:r>
              <a:rPr dirty="0" sz="2800" spc="-10"/>
              <a:t>kontrollü sosyal</a:t>
            </a:r>
            <a:r>
              <a:rPr dirty="0" sz="2800" spc="45"/>
              <a:t> </a:t>
            </a:r>
            <a:r>
              <a:rPr dirty="0" sz="2800" spc="-20"/>
              <a:t>hayat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64474" y="2079447"/>
            <a:ext cx="7643495" cy="4096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453390" indent="-342900">
              <a:lnSpc>
                <a:spcPct val="1094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45">
                <a:latin typeface="Carlito"/>
                <a:cs typeface="Carlito"/>
              </a:rPr>
              <a:t>Yeni </a:t>
            </a:r>
            <a:r>
              <a:rPr dirty="0" sz="2400">
                <a:latin typeface="Carlito"/>
                <a:cs typeface="Carlito"/>
              </a:rPr>
              <a:t>normal </a:t>
            </a:r>
            <a:r>
              <a:rPr dirty="0" sz="2400" spc="-20">
                <a:latin typeface="Carlito"/>
                <a:cs typeface="Carlito"/>
              </a:rPr>
              <a:t>kavramı </a:t>
            </a:r>
            <a:r>
              <a:rPr dirty="0" sz="2400" spc="-5">
                <a:latin typeface="Carlito"/>
                <a:cs typeface="Carlito"/>
              </a:rPr>
              <a:t>beraberinde </a:t>
            </a:r>
            <a:r>
              <a:rPr dirty="0" sz="2400" spc="-20">
                <a:latin typeface="Carlito"/>
                <a:cs typeface="Carlito"/>
              </a:rPr>
              <a:t>kontrollü </a:t>
            </a:r>
            <a:r>
              <a:rPr dirty="0" sz="2400" spc="-15">
                <a:latin typeface="Carlito"/>
                <a:cs typeface="Carlito"/>
              </a:rPr>
              <a:t>sosyal </a:t>
            </a:r>
            <a:r>
              <a:rPr dirty="0" sz="2400" spc="-25">
                <a:latin typeface="Carlito"/>
                <a:cs typeface="Carlito"/>
              </a:rPr>
              <a:t>hayat  </a:t>
            </a:r>
            <a:r>
              <a:rPr dirty="0" sz="2400" spc="-15">
                <a:latin typeface="Carlito"/>
                <a:cs typeface="Carlito"/>
              </a:rPr>
              <a:t>kavramını </a:t>
            </a:r>
            <a:r>
              <a:rPr dirty="0" sz="2400">
                <a:latin typeface="Carlito"/>
                <a:cs typeface="Carlito"/>
              </a:rPr>
              <a:t>da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getirmektedir.</a:t>
            </a:r>
            <a:endParaRPr sz="2400">
              <a:latin typeface="Carlito"/>
              <a:cs typeface="Carlito"/>
            </a:endParaRPr>
          </a:p>
          <a:p>
            <a:pPr marL="355600" marR="5080" indent="-342900">
              <a:lnSpc>
                <a:spcPct val="1094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45">
                <a:latin typeface="Carlito"/>
                <a:cs typeface="Carlito"/>
              </a:rPr>
              <a:t>Yeni </a:t>
            </a:r>
            <a:r>
              <a:rPr dirty="0" sz="2400">
                <a:latin typeface="Carlito"/>
                <a:cs typeface="Carlito"/>
              </a:rPr>
              <a:t>normal – </a:t>
            </a:r>
            <a:r>
              <a:rPr dirty="0" sz="2400" spc="-20">
                <a:latin typeface="Carlito"/>
                <a:cs typeface="Carlito"/>
              </a:rPr>
              <a:t>kontrollü </a:t>
            </a:r>
            <a:r>
              <a:rPr dirty="0" sz="2400" spc="-15">
                <a:latin typeface="Carlito"/>
                <a:cs typeface="Carlito"/>
              </a:rPr>
              <a:t>sosyal </a:t>
            </a:r>
            <a:r>
              <a:rPr dirty="0" sz="2400" spc="-25">
                <a:latin typeface="Carlito"/>
                <a:cs typeface="Carlito"/>
              </a:rPr>
              <a:t>hayat </a:t>
            </a:r>
            <a:r>
              <a:rPr dirty="0" sz="2400" spc="-15">
                <a:latin typeface="Carlito"/>
                <a:cs typeface="Carlito"/>
              </a:rPr>
              <a:t>kavramları </a:t>
            </a:r>
            <a:r>
              <a:rPr dirty="0" sz="2400">
                <a:latin typeface="Carlito"/>
                <a:cs typeface="Carlito"/>
              </a:rPr>
              <a:t>ile ilgili tüm  </a:t>
            </a:r>
            <a:r>
              <a:rPr dirty="0" sz="2400" spc="-10">
                <a:latin typeface="Carlito"/>
                <a:cs typeface="Carlito"/>
              </a:rPr>
              <a:t>bireylerin </a:t>
            </a:r>
            <a:r>
              <a:rPr dirty="0" sz="2400" spc="-5">
                <a:latin typeface="Carlito"/>
                <a:cs typeface="Carlito"/>
              </a:rPr>
              <a:t>birtakım </a:t>
            </a:r>
            <a:r>
              <a:rPr dirty="0" sz="2400">
                <a:latin typeface="Carlito"/>
                <a:cs typeface="Carlito"/>
              </a:rPr>
              <a:t>sorumlulukları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bulunmaktadır.</a:t>
            </a:r>
            <a:endParaRPr sz="2400">
              <a:latin typeface="Carlito"/>
              <a:cs typeface="Carlito"/>
            </a:endParaRPr>
          </a:p>
          <a:p>
            <a:pPr lvl="1" marL="1041400" indent="-314325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dirty="0" sz="1800" spc="-15">
                <a:latin typeface="Carlito"/>
                <a:cs typeface="Carlito"/>
              </a:rPr>
              <a:t>Maske</a:t>
            </a:r>
            <a:r>
              <a:rPr dirty="0" sz="1800" spc="-75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kullanmak,</a:t>
            </a:r>
            <a:endParaRPr sz="1800">
              <a:latin typeface="Carlito"/>
              <a:cs typeface="Carlito"/>
            </a:endParaRPr>
          </a:p>
          <a:p>
            <a:pPr lvl="1" marL="1041400" indent="-314325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dirty="0" sz="1800" spc="-5">
                <a:latin typeface="Carlito"/>
                <a:cs typeface="Carlito"/>
              </a:rPr>
              <a:t>Zorunlu </a:t>
            </a:r>
            <a:r>
              <a:rPr dirty="0" sz="1800" spc="-10">
                <a:latin typeface="Carlito"/>
                <a:cs typeface="Carlito"/>
              </a:rPr>
              <a:t>olmadıkça kalabalık ortamlardan uzak</a:t>
            </a:r>
            <a:r>
              <a:rPr dirty="0" sz="1800" spc="-3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durmak,</a:t>
            </a:r>
            <a:endParaRPr sz="1800">
              <a:latin typeface="Carlito"/>
              <a:cs typeface="Carlito"/>
            </a:endParaRPr>
          </a:p>
          <a:p>
            <a:pPr lvl="1" marL="1041400" marR="496570" indent="-314325">
              <a:lnSpc>
                <a:spcPct val="111100"/>
              </a:lnSpc>
              <a:spcBef>
                <a:spcPts val="37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dirty="0" sz="1800" spc="-25">
                <a:latin typeface="Carlito"/>
                <a:cs typeface="Carlito"/>
              </a:rPr>
              <a:t>Tokala</a:t>
            </a:r>
            <a:r>
              <a:rPr dirty="0" sz="1800" spc="-25">
                <a:latin typeface="RobotoRegular"/>
                <a:cs typeface="RobotoRegular"/>
              </a:rPr>
              <a:t>ş</a:t>
            </a:r>
            <a:r>
              <a:rPr dirty="0" sz="1800" spc="-25">
                <a:latin typeface="Carlito"/>
                <a:cs typeface="Carlito"/>
              </a:rPr>
              <a:t>ma, </a:t>
            </a:r>
            <a:r>
              <a:rPr dirty="0" sz="1800" spc="-5">
                <a:latin typeface="Carlito"/>
                <a:cs typeface="Carlito"/>
              </a:rPr>
              <a:t>sarılma </a:t>
            </a:r>
            <a:r>
              <a:rPr dirty="0" sz="1800">
                <a:latin typeface="Carlito"/>
                <a:cs typeface="Carlito"/>
              </a:rPr>
              <a:t>gibi </a:t>
            </a:r>
            <a:r>
              <a:rPr dirty="0" sz="1800" spc="-10">
                <a:latin typeface="Carlito"/>
                <a:cs typeface="Carlito"/>
              </a:rPr>
              <a:t>yakın </a:t>
            </a:r>
            <a:r>
              <a:rPr dirty="0" sz="1800" spc="-5">
                <a:latin typeface="Carlito"/>
                <a:cs typeface="Carlito"/>
              </a:rPr>
              <a:t>temas içeren </a:t>
            </a:r>
            <a:r>
              <a:rPr dirty="0" sz="1800" spc="-15">
                <a:latin typeface="Carlito"/>
                <a:cs typeface="Carlito"/>
              </a:rPr>
              <a:t>sosyal </a:t>
            </a:r>
            <a:r>
              <a:rPr dirty="0" sz="1800" spc="-5">
                <a:latin typeface="Carlito"/>
                <a:cs typeface="Carlito"/>
              </a:rPr>
              <a:t>ili</a:t>
            </a:r>
            <a:r>
              <a:rPr dirty="0" sz="1800" spc="-5">
                <a:latin typeface="RobotoRegular"/>
                <a:cs typeface="RobotoRegular"/>
              </a:rPr>
              <a:t>ş</a:t>
            </a:r>
            <a:r>
              <a:rPr dirty="0" sz="1800" spc="-5">
                <a:latin typeface="Carlito"/>
                <a:cs typeface="Carlito"/>
              </a:rPr>
              <a:t>kilerden </a:t>
            </a:r>
            <a:r>
              <a:rPr dirty="0" sz="1800" spc="-10">
                <a:latin typeface="Carlito"/>
                <a:cs typeface="Carlito"/>
              </a:rPr>
              <a:t>uzak  </a:t>
            </a:r>
            <a:r>
              <a:rPr dirty="0" sz="1800" spc="-5">
                <a:latin typeface="Carlito"/>
                <a:cs typeface="Carlito"/>
              </a:rPr>
              <a:t>durmak,</a:t>
            </a:r>
            <a:endParaRPr sz="1800">
              <a:latin typeface="Carlito"/>
              <a:cs typeface="Carlito"/>
            </a:endParaRPr>
          </a:p>
          <a:p>
            <a:pPr lvl="1" marL="1041400" indent="-314325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dirty="0" sz="1800">
                <a:latin typeface="Carlito"/>
                <a:cs typeface="Carlito"/>
              </a:rPr>
              <a:t>El </a:t>
            </a:r>
            <a:r>
              <a:rPr dirty="0" sz="1800" spc="-5">
                <a:latin typeface="Carlito"/>
                <a:cs typeface="Carlito"/>
              </a:rPr>
              <a:t>hijyeni </a:t>
            </a:r>
            <a:r>
              <a:rPr dirty="0" sz="1800" spc="-10">
                <a:latin typeface="Carlito"/>
                <a:cs typeface="Carlito"/>
              </a:rPr>
              <a:t>ba</a:t>
            </a:r>
            <a:r>
              <a:rPr dirty="0" sz="1800" spc="-10">
                <a:latin typeface="RobotoRegular"/>
                <a:cs typeface="RobotoRegular"/>
              </a:rPr>
              <a:t>ş</a:t>
            </a:r>
            <a:r>
              <a:rPr dirty="0" sz="1800" spc="-10">
                <a:latin typeface="Carlito"/>
                <a:cs typeface="Carlito"/>
              </a:rPr>
              <a:t>ta </a:t>
            </a:r>
            <a:r>
              <a:rPr dirty="0" sz="1800" spc="-5">
                <a:latin typeface="Carlito"/>
                <a:cs typeface="Carlito"/>
              </a:rPr>
              <a:t>olmak </a:t>
            </a:r>
            <a:r>
              <a:rPr dirty="0" sz="1800" spc="-15">
                <a:latin typeface="Carlito"/>
                <a:cs typeface="Carlito"/>
              </a:rPr>
              <a:t>üzere </a:t>
            </a:r>
            <a:r>
              <a:rPr dirty="0" sz="1800" spc="-5">
                <a:latin typeface="Carlito"/>
                <a:cs typeface="Carlito"/>
              </a:rPr>
              <a:t>ki</a:t>
            </a:r>
            <a:r>
              <a:rPr dirty="0" sz="1800" spc="-5">
                <a:latin typeface="RobotoRegular"/>
                <a:cs typeface="RobotoRegular"/>
              </a:rPr>
              <a:t>ş</a:t>
            </a:r>
            <a:r>
              <a:rPr dirty="0" sz="1800" spc="-5">
                <a:latin typeface="Carlito"/>
                <a:cs typeface="Carlito"/>
              </a:rPr>
              <a:t>isel temizli</a:t>
            </a:r>
            <a:r>
              <a:rPr dirty="0" sz="1800" spc="-5">
                <a:latin typeface="RobotoRegular"/>
                <a:cs typeface="RobotoRegular"/>
              </a:rPr>
              <a:t>ğ</a:t>
            </a:r>
            <a:r>
              <a:rPr dirty="0" sz="1800" spc="-5">
                <a:latin typeface="Carlito"/>
                <a:cs typeface="Carlito"/>
              </a:rPr>
              <a:t>e </a:t>
            </a:r>
            <a:r>
              <a:rPr dirty="0" sz="1800" spc="-10">
                <a:latin typeface="Carlito"/>
                <a:cs typeface="Carlito"/>
              </a:rPr>
              <a:t>dikkat</a:t>
            </a:r>
            <a:r>
              <a:rPr dirty="0" sz="180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etmek,</a:t>
            </a:r>
            <a:endParaRPr sz="1800">
              <a:latin typeface="Carlito"/>
              <a:cs typeface="Carlito"/>
            </a:endParaRPr>
          </a:p>
          <a:p>
            <a:pPr lvl="1" marL="1041400" marR="930275" indent="-314325">
              <a:lnSpc>
                <a:spcPct val="111100"/>
              </a:lnSpc>
              <a:spcBef>
                <a:spcPts val="380"/>
              </a:spcBef>
              <a:buFont typeface="Arial"/>
              <a:buChar char="•"/>
              <a:tabLst>
                <a:tab pos="1040765" algn="l"/>
                <a:tab pos="1041400" algn="l"/>
              </a:tabLst>
            </a:pPr>
            <a:r>
              <a:rPr dirty="0" sz="1800" spc="-10">
                <a:latin typeface="Carlito"/>
                <a:cs typeface="Carlito"/>
              </a:rPr>
              <a:t>Hastalık </a:t>
            </a:r>
            <a:r>
              <a:rPr dirty="0" sz="1800">
                <a:latin typeface="Carlito"/>
                <a:cs typeface="Carlito"/>
              </a:rPr>
              <a:t>belirtileri </a:t>
            </a:r>
            <a:r>
              <a:rPr dirty="0" sz="1800" spc="-10">
                <a:latin typeface="Carlito"/>
                <a:cs typeface="Carlito"/>
              </a:rPr>
              <a:t>gösteriyorsak zaman kaybetmeden doktora  </a:t>
            </a:r>
            <a:r>
              <a:rPr dirty="0" sz="1800" spc="-5">
                <a:latin typeface="Carlito"/>
                <a:cs typeface="Carlito"/>
              </a:rPr>
              <a:t>ba</a:t>
            </a:r>
            <a:r>
              <a:rPr dirty="0" sz="1800" spc="-5">
                <a:latin typeface="RobotoRegular"/>
                <a:cs typeface="RobotoRegular"/>
              </a:rPr>
              <a:t>ş</a:t>
            </a:r>
            <a:r>
              <a:rPr dirty="0" sz="1800" spc="-5">
                <a:latin typeface="Carlito"/>
                <a:cs typeface="Carlito"/>
              </a:rPr>
              <a:t>vurmak </a:t>
            </a:r>
            <a:r>
              <a:rPr dirty="0" sz="1800" spc="-10">
                <a:latin typeface="Carlito"/>
                <a:cs typeface="Carlito"/>
              </a:rPr>
              <a:t>ve </a:t>
            </a:r>
            <a:r>
              <a:rPr dirty="0" sz="1800" spc="-5">
                <a:latin typeface="Carlito"/>
                <a:cs typeface="Carlito"/>
              </a:rPr>
              <a:t>gerekti</a:t>
            </a:r>
            <a:r>
              <a:rPr dirty="0" sz="1800" spc="-5">
                <a:latin typeface="RobotoRegular"/>
                <a:cs typeface="RobotoRegular"/>
              </a:rPr>
              <a:t>ğ</a:t>
            </a:r>
            <a:r>
              <a:rPr dirty="0" sz="1800" spc="-5">
                <a:latin typeface="Carlito"/>
                <a:cs typeface="Carlito"/>
              </a:rPr>
              <a:t>inde </a:t>
            </a:r>
            <a:r>
              <a:rPr dirty="0" sz="1800" spc="-10">
                <a:latin typeface="Carlito"/>
                <a:cs typeface="Carlito"/>
              </a:rPr>
              <a:t>bireysel </a:t>
            </a:r>
            <a:r>
              <a:rPr dirty="0" sz="1800" spc="-15">
                <a:latin typeface="Carlito"/>
                <a:cs typeface="Carlito"/>
              </a:rPr>
              <a:t>karantina</a:t>
            </a:r>
            <a:r>
              <a:rPr dirty="0" sz="1800" spc="-35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uygulamak,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474" y="2780919"/>
            <a:ext cx="1274397" cy="1944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14152" y="2968815"/>
            <a:ext cx="1767205" cy="153797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441325" marR="697865" indent="-428625">
              <a:lnSpc>
                <a:spcPts val="1950"/>
              </a:lnSpc>
              <a:spcBef>
                <a:spcPts val="340"/>
              </a:spcBef>
            </a:pPr>
            <a:r>
              <a:rPr dirty="0" sz="1800" spc="-15">
                <a:solidFill>
                  <a:srgbClr val="FFFFFF"/>
                </a:solidFill>
                <a:latin typeface="Carlito"/>
                <a:cs typeface="Carlito"/>
              </a:rPr>
              <a:t>Özel</a:t>
            </a:r>
            <a:r>
              <a:rPr dirty="0" sz="1800" spc="-16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800">
                <a:solidFill>
                  <a:srgbClr val="FFFFFF"/>
                </a:solidFill>
                <a:latin typeface="RobotoRegular"/>
                <a:cs typeface="RobotoRegular"/>
              </a:rPr>
              <a:t>ğ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itim  </a:t>
            </a: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ve</a:t>
            </a:r>
            <a:endParaRPr sz="1800">
              <a:latin typeface="Carlito"/>
              <a:cs typeface="Carlito"/>
            </a:endParaRPr>
          </a:p>
          <a:p>
            <a:pPr marL="107950">
              <a:lnSpc>
                <a:spcPts val="1814"/>
              </a:lnSpc>
              <a:tabLst>
                <a:tab pos="1190625" algn="l"/>
                <a:tab pos="1753870" algn="l"/>
              </a:tabLst>
            </a:pP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Rehberlik	</a:t>
            </a:r>
            <a:r>
              <a:rPr dirty="0" u="sng" sz="1800" spc="-5">
                <a:solidFill>
                  <a:srgbClr val="FFFFFF"/>
                </a:solidFill>
                <a:uFill>
                  <a:solidFill>
                    <a:srgbClr val="6FAC46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  <a:p>
            <a:pPr algn="ctr" marL="21590" marR="680720" indent="-6350">
              <a:lnSpc>
                <a:spcPts val="1950"/>
              </a:lnSpc>
              <a:spcBef>
                <a:spcPts val="135"/>
              </a:spcBef>
            </a:pP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Hizmetleri  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Genel  Müdürlü</a:t>
            </a:r>
            <a:r>
              <a:rPr dirty="0" sz="1800">
                <a:solidFill>
                  <a:srgbClr val="FFFFFF"/>
                </a:solidFill>
                <a:latin typeface="RobotoRegular"/>
                <a:cs typeface="RobotoRegular"/>
              </a:rPr>
              <a:t>ğ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ü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14630" y="2780919"/>
            <a:ext cx="1274387" cy="19442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236406" y="3216465"/>
            <a:ext cx="1011555" cy="1042669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ctr" marL="12065" marR="5080" indent="4445">
              <a:lnSpc>
                <a:spcPts val="1950"/>
              </a:lnSpc>
              <a:spcBef>
                <a:spcPts val="340"/>
              </a:spcBef>
            </a:pP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Rehberlik  </a:t>
            </a: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ve     Ara</a:t>
            </a:r>
            <a:r>
              <a:rPr dirty="0" sz="1800" spc="-10">
                <a:solidFill>
                  <a:srgbClr val="FFFFFF"/>
                </a:solidFill>
                <a:latin typeface="RobotoRegular"/>
                <a:cs typeface="RobotoRegular"/>
              </a:rPr>
              <a:t>ş</a:t>
            </a: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tırma  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Mer</a:t>
            </a:r>
            <a:r>
              <a:rPr dirty="0" sz="1800" spc="-60">
                <a:solidFill>
                  <a:srgbClr val="FFFFFF"/>
                </a:solidFill>
                <a:latin typeface="Carlito"/>
                <a:cs typeface="Carlito"/>
              </a:rPr>
              <a:t>k</a:t>
            </a:r>
            <a:r>
              <a:rPr dirty="0" sz="1800" spc="-2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z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leri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98792" y="2924944"/>
            <a:ext cx="1274397" cy="1656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376318" y="3216465"/>
            <a:ext cx="1682750" cy="10426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23265">
              <a:lnSpc>
                <a:spcPts val="2055"/>
              </a:lnSpc>
              <a:spcBef>
                <a:spcPts val="100"/>
              </a:spcBef>
            </a:pP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Psikolojik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ts val="1950"/>
              </a:lnSpc>
              <a:tabLst>
                <a:tab pos="575945" algn="l"/>
              </a:tabLst>
            </a:pPr>
            <a:r>
              <a:rPr dirty="0" u="sng" sz="1800">
                <a:solidFill>
                  <a:srgbClr val="FFFFFF"/>
                </a:solidFill>
                <a:uFill>
                  <a:solidFill>
                    <a:srgbClr val="589BD4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8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Danı</a:t>
            </a:r>
            <a:r>
              <a:rPr dirty="0" sz="1800" spc="-5">
                <a:solidFill>
                  <a:srgbClr val="FFFFFF"/>
                </a:solidFill>
                <a:latin typeface="RobotoRegular"/>
                <a:cs typeface="RobotoRegular"/>
              </a:rPr>
              <a:t>ş</a:t>
            </a: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man/</a:t>
            </a:r>
            <a:endParaRPr sz="1800">
              <a:latin typeface="Carlito"/>
              <a:cs typeface="Carlito"/>
            </a:endParaRPr>
          </a:p>
          <a:p>
            <a:pPr marL="675640" marR="36195" indent="142875">
              <a:lnSpc>
                <a:spcPts val="1950"/>
              </a:lnSpc>
              <a:spcBef>
                <a:spcPts val="135"/>
              </a:spcBef>
            </a:pP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Rehber  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Ö</a:t>
            </a:r>
            <a:r>
              <a:rPr dirty="0" sz="1800">
                <a:solidFill>
                  <a:srgbClr val="FFFFFF"/>
                </a:solidFill>
                <a:latin typeface="RobotoRegular"/>
                <a:cs typeface="RobotoRegular"/>
              </a:rPr>
              <a:t>ğ</a:t>
            </a:r>
            <a:r>
              <a:rPr dirty="0" sz="1800" spc="-25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dirty="0" sz="1800" spc="-1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tmen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166839" y="2780919"/>
            <a:ext cx="1790700" cy="978535"/>
            <a:chOff x="5166839" y="2780919"/>
            <a:chExt cx="1790700" cy="978535"/>
          </a:xfrm>
        </p:grpSpPr>
        <p:sp>
          <p:nvSpPr>
            <p:cNvPr id="9" name="object 9"/>
            <p:cNvSpPr/>
            <p:nvPr/>
          </p:nvSpPr>
          <p:spPr>
            <a:xfrm>
              <a:off x="5173189" y="3243543"/>
              <a:ext cx="509905" cy="509905"/>
            </a:xfrm>
            <a:custGeom>
              <a:avLst/>
              <a:gdLst/>
              <a:ahLst/>
              <a:cxnLst/>
              <a:rect l="l" t="t" r="r" b="b"/>
              <a:pathLst>
                <a:path w="509904" h="509904">
                  <a:moveTo>
                    <a:pt x="0" y="509473"/>
                  </a:moveTo>
                  <a:lnTo>
                    <a:pt x="509748" y="0"/>
                  </a:lnTo>
                </a:path>
              </a:pathLst>
            </a:custGeom>
            <a:ln w="12699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682938" y="2780919"/>
              <a:ext cx="1274445" cy="925830"/>
            </a:xfrm>
            <a:custGeom>
              <a:avLst/>
              <a:gdLst/>
              <a:ahLst/>
              <a:cxnLst/>
              <a:rect l="l" t="t" r="r" b="b"/>
              <a:pathLst>
                <a:path w="1274445" h="925829">
                  <a:moveTo>
                    <a:pt x="1181872" y="925223"/>
                  </a:moveTo>
                  <a:lnTo>
                    <a:pt x="92524" y="925223"/>
                  </a:lnTo>
                  <a:lnTo>
                    <a:pt x="56510" y="917952"/>
                  </a:lnTo>
                  <a:lnTo>
                    <a:pt x="27099" y="898123"/>
                  </a:lnTo>
                  <a:lnTo>
                    <a:pt x="7271" y="868713"/>
                  </a:lnTo>
                  <a:lnTo>
                    <a:pt x="0" y="832698"/>
                  </a:lnTo>
                  <a:lnTo>
                    <a:pt x="0" y="92524"/>
                  </a:lnTo>
                  <a:lnTo>
                    <a:pt x="7271" y="56510"/>
                  </a:lnTo>
                  <a:lnTo>
                    <a:pt x="27099" y="27099"/>
                  </a:lnTo>
                  <a:lnTo>
                    <a:pt x="56510" y="7271"/>
                  </a:lnTo>
                  <a:lnTo>
                    <a:pt x="92524" y="0"/>
                  </a:lnTo>
                  <a:lnTo>
                    <a:pt x="1181872" y="0"/>
                  </a:lnTo>
                  <a:lnTo>
                    <a:pt x="1233207" y="15546"/>
                  </a:lnTo>
                  <a:lnTo>
                    <a:pt x="1267353" y="57112"/>
                  </a:lnTo>
                  <a:lnTo>
                    <a:pt x="1274397" y="92524"/>
                  </a:lnTo>
                  <a:lnTo>
                    <a:pt x="1274397" y="832698"/>
                  </a:lnTo>
                  <a:lnTo>
                    <a:pt x="1267126" y="868713"/>
                  </a:lnTo>
                  <a:lnTo>
                    <a:pt x="1247297" y="898123"/>
                  </a:lnTo>
                  <a:lnTo>
                    <a:pt x="1217887" y="917952"/>
                  </a:lnTo>
                  <a:lnTo>
                    <a:pt x="1181872" y="925223"/>
                  </a:lnTo>
                  <a:close/>
                </a:path>
              </a:pathLst>
            </a:custGeom>
            <a:solidFill>
              <a:srgbClr val="CC00C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5823077" y="2916516"/>
            <a:ext cx="17113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4110" algn="l"/>
                <a:tab pos="1697355" algn="l"/>
              </a:tabLst>
            </a:pP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Ö</a:t>
            </a:r>
            <a:r>
              <a:rPr dirty="0" sz="1800" spc="-5">
                <a:solidFill>
                  <a:srgbClr val="FFFFFF"/>
                </a:solidFill>
                <a:latin typeface="RobotoRegular"/>
                <a:cs typeface="RobotoRegular"/>
              </a:rPr>
              <a:t>ğ</a:t>
            </a:r>
            <a:r>
              <a:rPr dirty="0" sz="1800" spc="-5">
                <a:solidFill>
                  <a:srgbClr val="FFFFFF"/>
                </a:solidFill>
                <a:latin typeface="Carlito"/>
                <a:cs typeface="Carlito"/>
              </a:rPr>
              <a:t>retmen	</a:t>
            </a:r>
            <a:r>
              <a:rPr dirty="0" u="sng" sz="1800" spc="-5">
                <a:solidFill>
                  <a:srgbClr val="FFFFFF"/>
                </a:solidFill>
                <a:uFill>
                  <a:solidFill>
                    <a:srgbClr val="EC7C30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467110" y="2924944"/>
            <a:ext cx="1274445" cy="637540"/>
          </a:xfrm>
          <a:custGeom>
            <a:avLst/>
            <a:gdLst/>
            <a:ahLst/>
            <a:cxnLst/>
            <a:rect l="l" t="t" r="r" b="b"/>
            <a:pathLst>
              <a:path w="1274445" h="637539">
                <a:moveTo>
                  <a:pt x="1210672" y="637198"/>
                </a:moveTo>
                <a:lnTo>
                  <a:pt x="63699" y="637198"/>
                </a:lnTo>
                <a:lnTo>
                  <a:pt x="38907" y="632188"/>
                </a:lnTo>
                <a:lnTo>
                  <a:pt x="18659" y="618526"/>
                </a:lnTo>
                <a:lnTo>
                  <a:pt x="5006" y="598270"/>
                </a:lnTo>
                <a:lnTo>
                  <a:pt x="0" y="573473"/>
                </a:lnTo>
                <a:lnTo>
                  <a:pt x="0" y="63699"/>
                </a:lnTo>
                <a:lnTo>
                  <a:pt x="5006" y="38907"/>
                </a:lnTo>
                <a:lnTo>
                  <a:pt x="18659" y="18659"/>
                </a:lnTo>
                <a:lnTo>
                  <a:pt x="38907" y="5006"/>
                </a:lnTo>
                <a:lnTo>
                  <a:pt x="63699" y="0"/>
                </a:lnTo>
                <a:lnTo>
                  <a:pt x="1210672" y="0"/>
                </a:lnTo>
                <a:lnTo>
                  <a:pt x="1255722" y="18649"/>
                </a:lnTo>
                <a:lnTo>
                  <a:pt x="1274397" y="63699"/>
                </a:lnTo>
                <a:lnTo>
                  <a:pt x="1274397" y="573473"/>
                </a:lnTo>
                <a:lnTo>
                  <a:pt x="1269386" y="598270"/>
                </a:lnTo>
                <a:lnTo>
                  <a:pt x="1255725" y="618526"/>
                </a:lnTo>
                <a:lnTo>
                  <a:pt x="1235468" y="632188"/>
                </a:lnTo>
                <a:lnTo>
                  <a:pt x="1210672" y="637198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713103" y="3078441"/>
            <a:ext cx="765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Ö</a:t>
            </a:r>
            <a:r>
              <a:rPr dirty="0" sz="1800">
                <a:solidFill>
                  <a:srgbClr val="FFFFFF"/>
                </a:solidFill>
                <a:latin typeface="RobotoRegular"/>
                <a:cs typeface="RobotoRegular"/>
              </a:rPr>
              <a:t>ğ</a:t>
            </a:r>
            <a:r>
              <a:rPr dirty="0" sz="1800" spc="-25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enci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166839" y="3746667"/>
            <a:ext cx="1790700" cy="978535"/>
            <a:chOff x="5166839" y="3746667"/>
            <a:chExt cx="1790700" cy="978535"/>
          </a:xfrm>
        </p:grpSpPr>
        <p:sp>
          <p:nvSpPr>
            <p:cNvPr id="15" name="object 15"/>
            <p:cNvSpPr/>
            <p:nvPr/>
          </p:nvSpPr>
          <p:spPr>
            <a:xfrm>
              <a:off x="5173189" y="3753017"/>
              <a:ext cx="509905" cy="510540"/>
            </a:xfrm>
            <a:custGeom>
              <a:avLst/>
              <a:gdLst/>
              <a:ahLst/>
              <a:cxnLst/>
              <a:rect l="l" t="t" r="r" b="b"/>
              <a:pathLst>
                <a:path w="509904" h="510539">
                  <a:moveTo>
                    <a:pt x="0" y="0"/>
                  </a:moveTo>
                  <a:lnTo>
                    <a:pt x="509748" y="510423"/>
                  </a:lnTo>
                </a:path>
              </a:pathLst>
            </a:custGeom>
            <a:ln w="12699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682938" y="3801717"/>
              <a:ext cx="1274445" cy="923925"/>
            </a:xfrm>
            <a:custGeom>
              <a:avLst/>
              <a:gdLst/>
              <a:ahLst/>
              <a:cxnLst/>
              <a:rect l="l" t="t" r="r" b="b"/>
              <a:pathLst>
                <a:path w="1274445" h="923925">
                  <a:moveTo>
                    <a:pt x="1182072" y="923423"/>
                  </a:moveTo>
                  <a:lnTo>
                    <a:pt x="92349" y="923423"/>
                  </a:lnTo>
                  <a:lnTo>
                    <a:pt x="56404" y="916165"/>
                  </a:lnTo>
                  <a:lnTo>
                    <a:pt x="27049" y="896373"/>
                  </a:lnTo>
                  <a:lnTo>
                    <a:pt x="7257" y="867018"/>
                  </a:lnTo>
                  <a:lnTo>
                    <a:pt x="0" y="831073"/>
                  </a:lnTo>
                  <a:lnTo>
                    <a:pt x="0" y="92349"/>
                  </a:lnTo>
                  <a:lnTo>
                    <a:pt x="7257" y="56404"/>
                  </a:lnTo>
                  <a:lnTo>
                    <a:pt x="27049" y="27049"/>
                  </a:lnTo>
                  <a:lnTo>
                    <a:pt x="56404" y="7257"/>
                  </a:lnTo>
                  <a:lnTo>
                    <a:pt x="92349" y="0"/>
                  </a:lnTo>
                  <a:lnTo>
                    <a:pt x="1182072" y="0"/>
                  </a:lnTo>
                  <a:lnTo>
                    <a:pt x="1233291" y="15524"/>
                  </a:lnTo>
                  <a:lnTo>
                    <a:pt x="1267369" y="57009"/>
                  </a:lnTo>
                  <a:lnTo>
                    <a:pt x="1274397" y="92349"/>
                  </a:lnTo>
                  <a:lnTo>
                    <a:pt x="1274397" y="831073"/>
                  </a:lnTo>
                  <a:lnTo>
                    <a:pt x="1267140" y="867018"/>
                  </a:lnTo>
                  <a:lnTo>
                    <a:pt x="1247350" y="896373"/>
                  </a:lnTo>
                  <a:lnTo>
                    <a:pt x="1218003" y="916165"/>
                  </a:lnTo>
                  <a:lnTo>
                    <a:pt x="1182072" y="923423"/>
                  </a:lnTo>
                  <a:close/>
                </a:path>
              </a:pathLst>
            </a:custGeom>
            <a:solidFill>
              <a:srgbClr val="FF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6127826" y="4098340"/>
            <a:ext cx="3625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90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eli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74261" y="1137482"/>
            <a:ext cx="60337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0"/>
              <a:t>Programın </a:t>
            </a:r>
            <a:r>
              <a:rPr dirty="0" sz="2800" spc="-5"/>
              <a:t>Uygulanması</a:t>
            </a:r>
            <a:r>
              <a:rPr dirty="0" sz="2800" spc="-45"/>
              <a:t> </a:t>
            </a:r>
            <a:r>
              <a:rPr dirty="0" sz="2800" spc="5"/>
              <a:t>Süreci</a:t>
            </a:r>
            <a:endParaRPr sz="2800"/>
          </a:p>
        </p:txBody>
      </p:sp>
      <p:sp>
        <p:nvSpPr>
          <p:cNvPr id="19" name="object 19"/>
          <p:cNvSpPr/>
          <p:nvPr/>
        </p:nvSpPr>
        <p:spPr>
          <a:xfrm>
            <a:off x="251519" y="2276867"/>
            <a:ext cx="1368149" cy="4001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51519" y="2276867"/>
            <a:ext cx="1368425" cy="400685"/>
          </a:xfrm>
          <a:prstGeom prst="rect">
            <a:avLst/>
          </a:prstGeom>
          <a:ln w="9524">
            <a:solidFill>
              <a:srgbClr val="A4A4A4"/>
            </a:solidFill>
          </a:ln>
        </p:spPr>
        <p:txBody>
          <a:bodyPr wrap="square" lIns="0" tIns="39369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309"/>
              </a:spcBef>
            </a:pP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20.08.2020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63684" y="4797140"/>
            <a:ext cx="2016220" cy="4001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763684" y="4797140"/>
            <a:ext cx="2016760" cy="400685"/>
          </a:xfrm>
          <a:prstGeom prst="rect">
            <a:avLst/>
          </a:prstGeom>
          <a:ln w="9524">
            <a:solidFill>
              <a:srgbClr val="A4A4A4"/>
            </a:solidFill>
          </a:ln>
        </p:spPr>
        <p:txBody>
          <a:bodyPr wrap="square" lIns="0" tIns="39369" rIns="0" bIns="0" rtlCol="0" vert="horz">
            <a:spAutoFit/>
          </a:bodyPr>
          <a:lstStyle/>
          <a:p>
            <a:pPr marL="262255">
              <a:lnSpc>
                <a:spcPct val="100000"/>
              </a:lnSpc>
              <a:spcBef>
                <a:spcPts val="309"/>
              </a:spcBef>
            </a:pP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25-27.08.2020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853390" y="2276867"/>
            <a:ext cx="1368149" cy="4001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853390" y="2276867"/>
            <a:ext cx="1368425" cy="400685"/>
          </a:xfrm>
          <a:prstGeom prst="rect">
            <a:avLst/>
          </a:prstGeom>
          <a:ln w="9524">
            <a:solidFill>
              <a:srgbClr val="A4A4A4"/>
            </a:solidFill>
          </a:ln>
        </p:spPr>
        <p:txBody>
          <a:bodyPr wrap="square" lIns="0" tIns="39369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309"/>
              </a:spcBef>
            </a:pP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28.08.2020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355966" y="4797140"/>
            <a:ext cx="2304250" cy="40010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355966" y="4797140"/>
            <a:ext cx="2304415" cy="400685"/>
          </a:xfrm>
          <a:prstGeom prst="rect">
            <a:avLst/>
          </a:prstGeom>
          <a:ln w="9524">
            <a:solidFill>
              <a:srgbClr val="A4A4A4"/>
            </a:solidFill>
          </a:ln>
        </p:spPr>
        <p:txBody>
          <a:bodyPr wrap="square" lIns="0" tIns="39369" rIns="0" bIns="0" rtlCol="0" vert="horz">
            <a:spAutoFit/>
          </a:bodyPr>
          <a:lstStyle/>
          <a:p>
            <a:pPr marL="233679">
              <a:lnSpc>
                <a:spcPct val="100000"/>
              </a:lnSpc>
              <a:spcBef>
                <a:spcPts val="309"/>
              </a:spcBef>
            </a:pP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31.08/11.09.2020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595736" y="1969091"/>
            <a:ext cx="2520269" cy="7078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595736" y="1969091"/>
            <a:ext cx="2520315" cy="708025"/>
          </a:xfrm>
          <a:prstGeom prst="rect">
            <a:avLst/>
          </a:prstGeom>
          <a:ln w="9524">
            <a:solidFill>
              <a:srgbClr val="A4A4A4"/>
            </a:solidFill>
          </a:ln>
        </p:spPr>
        <p:txBody>
          <a:bodyPr wrap="square" lIns="0" tIns="39369" rIns="0" bIns="0" rtlCol="0" vert="horz">
            <a:spAutoFit/>
          </a:bodyPr>
          <a:lstStyle/>
          <a:p>
            <a:pPr marL="548640" marR="352425" indent="-190500">
              <a:lnSpc>
                <a:spcPct val="100000"/>
              </a:lnSpc>
              <a:spcBef>
                <a:spcPts val="309"/>
              </a:spcBef>
            </a:pP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ORGM</a:t>
            </a:r>
            <a:r>
              <a:rPr dirty="0" sz="2000" spc="-10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rlito"/>
                <a:cs typeface="Carlito"/>
              </a:rPr>
              <a:t>tarafından  </a:t>
            </a:r>
            <a:r>
              <a:rPr dirty="0" sz="2000">
                <a:solidFill>
                  <a:srgbClr val="FFFFFF"/>
                </a:solidFill>
                <a:latin typeface="Carlito"/>
                <a:cs typeface="Carlito"/>
              </a:rPr>
              <a:t>bilgi</a:t>
            </a:r>
            <a:r>
              <a:rPr dirty="0" sz="2000" spc="-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verilecek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284" y="1559044"/>
            <a:ext cx="6476365" cy="833755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10" b="1">
                <a:latin typeface="Carlito"/>
                <a:cs typeface="Carlito"/>
              </a:rPr>
              <a:t>Rehberlik </a:t>
            </a:r>
            <a:r>
              <a:rPr dirty="0" sz="2800" spc="-15" b="1">
                <a:latin typeface="Carlito"/>
                <a:cs typeface="Carlito"/>
              </a:rPr>
              <a:t>ve </a:t>
            </a:r>
            <a:r>
              <a:rPr dirty="0" sz="2800" spc="-10" b="1">
                <a:latin typeface="Carlito"/>
                <a:cs typeface="Carlito"/>
              </a:rPr>
              <a:t>Ara</a:t>
            </a:r>
            <a:r>
              <a:rPr dirty="0" sz="2800" spc="-10" b="0">
                <a:latin typeface="Roboto"/>
                <a:cs typeface="Roboto"/>
              </a:rPr>
              <a:t>ş</a:t>
            </a:r>
            <a:r>
              <a:rPr dirty="0" sz="2800" spc="-10" b="1">
                <a:latin typeface="Carlito"/>
                <a:cs typeface="Carlito"/>
              </a:rPr>
              <a:t>tırma </a:t>
            </a:r>
            <a:r>
              <a:rPr dirty="0" sz="2800" spc="-15" b="1">
                <a:latin typeface="Carlito"/>
                <a:cs typeface="Carlito"/>
              </a:rPr>
              <a:t>Merkezleri Görev ve  </a:t>
            </a:r>
            <a:r>
              <a:rPr dirty="0" sz="2800" spc="-5" b="1">
                <a:latin typeface="Carlito"/>
                <a:cs typeface="Carlito"/>
              </a:rPr>
              <a:t>Sorumlulukları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893" y="2919844"/>
            <a:ext cx="7836534" cy="263144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336550" marR="427355" indent="-323850">
              <a:lnSpc>
                <a:spcPts val="2250"/>
              </a:lnSpc>
              <a:spcBef>
                <a:spcPts val="40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Sorumluluk bölgesindeki </a:t>
            </a:r>
            <a:r>
              <a:rPr dirty="0" sz="2100">
                <a:latin typeface="Carlito"/>
                <a:cs typeface="Carlito"/>
              </a:rPr>
              <a:t>tüm </a:t>
            </a:r>
            <a:r>
              <a:rPr dirty="0" sz="2100" spc="-10">
                <a:latin typeface="Carlito"/>
                <a:cs typeface="Carlito"/>
              </a:rPr>
              <a:t>psikolojik </a:t>
            </a:r>
            <a:r>
              <a:rPr dirty="0" sz="2100" spc="-5">
                <a:latin typeface="Carlito"/>
                <a:cs typeface="Carlito"/>
              </a:rPr>
              <a:t>danı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man/rehber  </a:t>
            </a:r>
            <a:r>
              <a:rPr dirty="0" sz="2100" spc="-10">
                <a:latin typeface="Carlito"/>
                <a:cs typeface="Carlito"/>
              </a:rPr>
              <a:t>ö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retmenlere 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 programları </a:t>
            </a:r>
            <a:r>
              <a:rPr dirty="0" sz="2100">
                <a:latin typeface="Carlito"/>
                <a:cs typeface="Carlito"/>
              </a:rPr>
              <a:t>hakkında e</a:t>
            </a:r>
            <a:r>
              <a:rPr dirty="0" sz="2100">
                <a:latin typeface="RobotoRegular"/>
                <a:cs typeface="RobotoRegular"/>
              </a:rPr>
              <a:t>ğ</a:t>
            </a:r>
            <a:r>
              <a:rPr dirty="0" sz="2100">
                <a:latin typeface="Carlito"/>
                <a:cs typeface="Carlito"/>
              </a:rPr>
              <a:t>itim</a:t>
            </a:r>
            <a:r>
              <a:rPr dirty="0" sz="2100" spc="15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verilmesi.</a:t>
            </a:r>
            <a:endParaRPr sz="2100">
              <a:latin typeface="Carlito"/>
              <a:cs typeface="Carlito"/>
            </a:endParaRPr>
          </a:p>
          <a:p>
            <a:pPr marL="336550" marR="5080" indent="-323850">
              <a:lnSpc>
                <a:spcPts val="2250"/>
              </a:lnSpc>
              <a:spcBef>
                <a:spcPts val="7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Sorumluluk bölgesindeki </a:t>
            </a:r>
            <a:r>
              <a:rPr dirty="0" sz="2100" spc="-10">
                <a:latin typeface="Carlito"/>
                <a:cs typeface="Carlito"/>
              </a:rPr>
              <a:t>psikolojik </a:t>
            </a:r>
            <a:r>
              <a:rPr dirty="0" sz="2100" spc="-5">
                <a:latin typeface="Carlito"/>
                <a:cs typeface="Carlito"/>
              </a:rPr>
              <a:t>danı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man/rehber 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retmeni  </a:t>
            </a:r>
            <a:r>
              <a:rPr dirty="0" sz="2100" spc="-15">
                <a:latin typeface="Carlito"/>
                <a:cs typeface="Carlito"/>
              </a:rPr>
              <a:t>olmayan </a:t>
            </a:r>
            <a:r>
              <a:rPr dirty="0" sz="2100" spc="-10">
                <a:latin typeface="Carlito"/>
                <a:cs typeface="Carlito"/>
              </a:rPr>
              <a:t>okullarda ö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retmen </a:t>
            </a:r>
            <a:r>
              <a:rPr dirty="0" sz="2100" spc="-15">
                <a:latin typeface="Carlito"/>
                <a:cs typeface="Carlito"/>
              </a:rPr>
              <a:t>ve </a:t>
            </a:r>
            <a:r>
              <a:rPr dirty="0" sz="2100" spc="-10">
                <a:latin typeface="Carlito"/>
                <a:cs typeface="Carlito"/>
              </a:rPr>
              <a:t>veli </a:t>
            </a:r>
            <a:r>
              <a:rPr dirty="0" sz="2100" spc="-5">
                <a:latin typeface="Carlito"/>
                <a:cs typeface="Carlito"/>
              </a:rPr>
              <a:t>oturumlarının</a:t>
            </a:r>
            <a:r>
              <a:rPr dirty="0" sz="2100" spc="125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gerçekle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tirilmesi.</a:t>
            </a:r>
            <a:endParaRPr sz="2100">
              <a:latin typeface="Carlito"/>
              <a:cs typeface="Carlito"/>
            </a:endParaRPr>
          </a:p>
          <a:p>
            <a:pPr marL="336550" marR="203200" indent="-323850">
              <a:lnSpc>
                <a:spcPts val="2250"/>
              </a:lnSpc>
              <a:spcBef>
                <a:spcPts val="7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10">
                <a:latin typeface="RobotoRegular"/>
                <a:cs typeface="RobotoRegular"/>
              </a:rPr>
              <a:t>İ</a:t>
            </a:r>
            <a:r>
              <a:rPr dirty="0" sz="2100" spc="-10">
                <a:latin typeface="Carlito"/>
                <a:cs typeface="Carlito"/>
              </a:rPr>
              <a:t>htiyaç </a:t>
            </a:r>
            <a:r>
              <a:rPr dirty="0" sz="2100">
                <a:latin typeface="Carlito"/>
                <a:cs typeface="Carlito"/>
              </a:rPr>
              <a:t>halinde </a:t>
            </a:r>
            <a:r>
              <a:rPr dirty="0" sz="2100" spc="-10">
                <a:latin typeface="Carlito"/>
                <a:cs typeface="Carlito"/>
              </a:rPr>
              <a:t>okullarda </a:t>
            </a:r>
            <a:r>
              <a:rPr dirty="0" sz="2100" spc="-15">
                <a:latin typeface="Carlito"/>
                <a:cs typeface="Carlito"/>
              </a:rPr>
              <a:t>görev </a:t>
            </a:r>
            <a:r>
              <a:rPr dirty="0" sz="2100" spc="-10">
                <a:latin typeface="Carlito"/>
                <a:cs typeface="Carlito"/>
              </a:rPr>
              <a:t>yapan psikolojik </a:t>
            </a:r>
            <a:r>
              <a:rPr dirty="0" sz="2100" spc="-5">
                <a:latin typeface="Carlito"/>
                <a:cs typeface="Carlito"/>
              </a:rPr>
              <a:t>danı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man/rehber  </a:t>
            </a:r>
            <a:r>
              <a:rPr dirty="0" sz="2100" spc="-10">
                <a:latin typeface="Carlito"/>
                <a:cs typeface="Carlito"/>
              </a:rPr>
              <a:t>ö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retmenlerden programın </a:t>
            </a:r>
            <a:r>
              <a:rPr dirty="0" sz="2100" spc="-5">
                <a:latin typeface="Carlito"/>
                <a:cs typeface="Carlito"/>
              </a:rPr>
              <a:t>uygulanması sürecinde </a:t>
            </a:r>
            <a:r>
              <a:rPr dirty="0" sz="2100" spc="-10">
                <a:latin typeface="Carlito"/>
                <a:cs typeface="Carlito"/>
              </a:rPr>
              <a:t>destek</a:t>
            </a:r>
            <a:r>
              <a:rPr dirty="0" sz="2100" spc="-55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alınması.</a:t>
            </a:r>
            <a:endParaRPr sz="2100">
              <a:latin typeface="Carlito"/>
              <a:cs typeface="Carlito"/>
            </a:endParaRPr>
          </a:p>
          <a:p>
            <a:pPr marL="336550" marR="405130" indent="-323850">
              <a:lnSpc>
                <a:spcPts val="2250"/>
              </a:lnSpc>
              <a:spcBef>
                <a:spcPts val="7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15">
                <a:latin typeface="Carlito"/>
                <a:cs typeface="Carlito"/>
              </a:rPr>
              <a:t>Psikolojik </a:t>
            </a:r>
            <a:r>
              <a:rPr dirty="0" sz="2100" spc="-5">
                <a:latin typeface="Carlito"/>
                <a:cs typeface="Carlito"/>
              </a:rPr>
              <a:t>Danı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man/rehber 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retmeni </a:t>
            </a:r>
            <a:r>
              <a:rPr dirty="0" sz="2100" spc="-15">
                <a:latin typeface="Carlito"/>
                <a:cs typeface="Carlito"/>
              </a:rPr>
              <a:t>olmayan </a:t>
            </a:r>
            <a:r>
              <a:rPr dirty="0" sz="2100" spc="-10">
                <a:latin typeface="Carlito"/>
                <a:cs typeface="Carlito"/>
              </a:rPr>
              <a:t>okullarda </a:t>
            </a:r>
            <a:r>
              <a:rPr dirty="0" sz="2100" spc="-5">
                <a:latin typeface="Carlito"/>
                <a:cs typeface="Carlito"/>
              </a:rPr>
              <a:t>yapılan  çalı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maların e-rehberlik </a:t>
            </a:r>
            <a:r>
              <a:rPr dirty="0" sz="2100" spc="-10">
                <a:latin typeface="Carlito"/>
                <a:cs typeface="Carlito"/>
              </a:rPr>
              <a:t>sistemine</a:t>
            </a:r>
            <a:r>
              <a:rPr dirty="0" sz="2100" spc="-15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i</a:t>
            </a:r>
            <a:r>
              <a:rPr dirty="0" sz="2100">
                <a:latin typeface="RobotoRegular"/>
                <a:cs typeface="RobotoRegular"/>
              </a:rPr>
              <a:t>ş</a:t>
            </a:r>
            <a:r>
              <a:rPr dirty="0" sz="2100">
                <a:latin typeface="Carlito"/>
                <a:cs typeface="Carlito"/>
              </a:rPr>
              <a:t>lenmesi.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284" y="1559044"/>
            <a:ext cx="7494270" cy="833755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15" b="1">
                <a:latin typeface="Carlito"/>
                <a:cs typeface="Carlito"/>
              </a:rPr>
              <a:t>Psikolojik </a:t>
            </a:r>
            <a:r>
              <a:rPr dirty="0" sz="2800" spc="-5" b="1">
                <a:latin typeface="Carlito"/>
                <a:cs typeface="Carlito"/>
              </a:rPr>
              <a:t>Danı</a:t>
            </a:r>
            <a:r>
              <a:rPr dirty="0" sz="2800" spc="-5" b="0">
                <a:latin typeface="Roboto"/>
                <a:cs typeface="Roboto"/>
              </a:rPr>
              <a:t>ş</a:t>
            </a:r>
            <a:r>
              <a:rPr dirty="0" sz="2800" spc="-5" b="1">
                <a:latin typeface="Carlito"/>
                <a:cs typeface="Carlito"/>
              </a:rPr>
              <a:t>man/Rehber </a:t>
            </a:r>
            <a:r>
              <a:rPr dirty="0" sz="2800" spc="-10" b="1">
                <a:latin typeface="Carlito"/>
                <a:cs typeface="Carlito"/>
              </a:rPr>
              <a:t>Ö</a:t>
            </a:r>
            <a:r>
              <a:rPr dirty="0" sz="2800" spc="-10" b="0">
                <a:latin typeface="Roboto"/>
                <a:cs typeface="Roboto"/>
              </a:rPr>
              <a:t>ğ</a:t>
            </a:r>
            <a:r>
              <a:rPr dirty="0" sz="2800" spc="-10" b="1">
                <a:latin typeface="Carlito"/>
                <a:cs typeface="Carlito"/>
              </a:rPr>
              <a:t>retmenin </a:t>
            </a:r>
            <a:r>
              <a:rPr dirty="0" sz="2800" spc="-15" b="1">
                <a:latin typeface="Carlito"/>
                <a:cs typeface="Carlito"/>
              </a:rPr>
              <a:t>Görev ve  </a:t>
            </a:r>
            <a:r>
              <a:rPr dirty="0" sz="2800" spc="-5" b="1">
                <a:latin typeface="Carlito"/>
                <a:cs typeface="Carlito"/>
              </a:rPr>
              <a:t>Sorumlulukları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974" y="3063862"/>
            <a:ext cx="7521575" cy="244094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336550" marR="5080" indent="-323850">
              <a:lnSpc>
                <a:spcPts val="2250"/>
              </a:lnSpc>
              <a:spcBef>
                <a:spcPts val="40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Okuldaki </a:t>
            </a:r>
            <a:r>
              <a:rPr dirty="0" sz="2100">
                <a:latin typeface="Carlito"/>
                <a:cs typeface="Carlito"/>
              </a:rPr>
              <a:t>tüm </a:t>
            </a:r>
            <a:r>
              <a:rPr dirty="0" sz="2100" spc="-5">
                <a:latin typeface="Carlito"/>
                <a:cs typeface="Carlito"/>
              </a:rPr>
              <a:t>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retmenler </a:t>
            </a:r>
            <a:r>
              <a:rPr dirty="0" sz="2100" spc="-15">
                <a:latin typeface="Carlito"/>
                <a:cs typeface="Carlito"/>
              </a:rPr>
              <a:t>ve </a:t>
            </a:r>
            <a:r>
              <a:rPr dirty="0" sz="2100" spc="-10">
                <a:latin typeface="Carlito"/>
                <a:cs typeface="Carlito"/>
              </a:rPr>
              <a:t>yöneticilere 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 programları  </a:t>
            </a:r>
            <a:r>
              <a:rPr dirty="0" sz="2100">
                <a:latin typeface="Carlito"/>
                <a:cs typeface="Carlito"/>
              </a:rPr>
              <a:t>hakkında e</a:t>
            </a:r>
            <a:r>
              <a:rPr dirty="0" sz="2100">
                <a:latin typeface="RobotoRegular"/>
                <a:cs typeface="RobotoRegular"/>
              </a:rPr>
              <a:t>ğ</a:t>
            </a:r>
            <a:r>
              <a:rPr dirty="0" sz="2100">
                <a:latin typeface="Carlito"/>
                <a:cs typeface="Carlito"/>
              </a:rPr>
              <a:t>itim</a:t>
            </a:r>
            <a:r>
              <a:rPr dirty="0" sz="2100" spc="-4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verilmesi.</a:t>
            </a:r>
            <a:endParaRPr sz="2100">
              <a:latin typeface="Carlito"/>
              <a:cs typeface="Carlito"/>
            </a:endParaRPr>
          </a:p>
          <a:p>
            <a:pPr marL="336550" indent="-323850">
              <a:lnSpc>
                <a:spcPct val="100000"/>
              </a:lnSpc>
              <a:spcBef>
                <a:spcPts val="4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30">
                <a:latin typeface="Carlito"/>
                <a:cs typeface="Carlito"/>
              </a:rPr>
              <a:t>Veli </a:t>
            </a:r>
            <a:r>
              <a:rPr dirty="0" sz="2100" spc="-5">
                <a:latin typeface="Carlito"/>
                <a:cs typeface="Carlito"/>
              </a:rPr>
              <a:t>oturumlarının</a:t>
            </a:r>
            <a:r>
              <a:rPr dirty="0" sz="2100" spc="-4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gerçekle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tirilmesi.</a:t>
            </a:r>
            <a:endParaRPr sz="2100">
              <a:latin typeface="Carlito"/>
              <a:cs typeface="Carlito"/>
            </a:endParaRPr>
          </a:p>
          <a:p>
            <a:pPr marL="336550" indent="-32385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renci uygulamalarında </a:t>
            </a:r>
            <a:r>
              <a:rPr dirty="0" sz="2100" spc="-10">
                <a:latin typeface="Carlito"/>
                <a:cs typeface="Carlito"/>
              </a:rPr>
              <a:t>ö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retmenlere </a:t>
            </a:r>
            <a:r>
              <a:rPr dirty="0" sz="2100" spc="-5">
                <a:latin typeface="Carlito"/>
                <a:cs typeface="Carlito"/>
              </a:rPr>
              <a:t>mü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avirlik</a:t>
            </a:r>
            <a:r>
              <a:rPr dirty="0" sz="2100" spc="-4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yapılması.</a:t>
            </a:r>
            <a:endParaRPr sz="2100">
              <a:latin typeface="Carlito"/>
              <a:cs typeface="Carlito"/>
            </a:endParaRPr>
          </a:p>
          <a:p>
            <a:pPr marL="336550" indent="-32385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Okulda yapılan çalı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maların e-rehberlik </a:t>
            </a:r>
            <a:r>
              <a:rPr dirty="0" sz="2100" spc="-10">
                <a:latin typeface="Carlito"/>
                <a:cs typeface="Carlito"/>
              </a:rPr>
              <a:t>sistemine</a:t>
            </a:r>
            <a:r>
              <a:rPr dirty="0" sz="2100" spc="-75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i</a:t>
            </a:r>
            <a:r>
              <a:rPr dirty="0" sz="2100">
                <a:latin typeface="RobotoRegular"/>
                <a:cs typeface="RobotoRegular"/>
              </a:rPr>
              <a:t>ş</a:t>
            </a:r>
            <a:r>
              <a:rPr dirty="0" sz="2100">
                <a:latin typeface="Carlito"/>
                <a:cs typeface="Carlito"/>
              </a:rPr>
              <a:t>lenmesi.</a:t>
            </a:r>
            <a:endParaRPr sz="2100">
              <a:latin typeface="Carlito"/>
              <a:cs typeface="Carlito"/>
            </a:endParaRPr>
          </a:p>
          <a:p>
            <a:pPr marL="336550" marR="1353185" indent="-323850">
              <a:lnSpc>
                <a:spcPts val="2250"/>
              </a:lnSpc>
              <a:spcBef>
                <a:spcPts val="7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Okulda yapılan çalı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malarla </a:t>
            </a:r>
            <a:r>
              <a:rPr dirty="0" sz="2100">
                <a:latin typeface="Carlito"/>
                <a:cs typeface="Carlito"/>
              </a:rPr>
              <a:t>ilgili </a:t>
            </a:r>
            <a:r>
              <a:rPr dirty="0" sz="2100" spc="-10">
                <a:latin typeface="Carlito"/>
                <a:cs typeface="Carlito"/>
              </a:rPr>
              <a:t>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</a:t>
            </a:r>
            <a:r>
              <a:rPr dirty="0" sz="2100" spc="-100">
                <a:latin typeface="Carlito"/>
                <a:cs typeface="Carlito"/>
              </a:rPr>
              <a:t> </a:t>
            </a:r>
            <a:r>
              <a:rPr dirty="0" sz="2100" spc="-10">
                <a:latin typeface="Carlito"/>
                <a:cs typeface="Carlito"/>
              </a:rPr>
              <a:t>programı  </a:t>
            </a:r>
            <a:r>
              <a:rPr dirty="0" sz="2100" spc="-5">
                <a:latin typeface="Carlito"/>
                <a:cs typeface="Carlito"/>
              </a:rPr>
              <a:t>de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erlendirme formlarının</a:t>
            </a:r>
            <a:r>
              <a:rPr dirty="0" sz="2100" spc="-30">
                <a:latin typeface="Carlito"/>
                <a:cs typeface="Carlito"/>
              </a:rPr>
              <a:t> </a:t>
            </a:r>
            <a:r>
              <a:rPr dirty="0" sz="2100" spc="-10">
                <a:latin typeface="Carlito"/>
                <a:cs typeface="Carlito"/>
              </a:rPr>
              <a:t>dosyalanması.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9117" y="1677535"/>
            <a:ext cx="518668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 b="1">
                <a:latin typeface="Carlito"/>
                <a:cs typeface="Carlito"/>
              </a:rPr>
              <a:t>Ö</a:t>
            </a:r>
            <a:r>
              <a:rPr dirty="0" sz="2800" spc="-10" b="0">
                <a:latin typeface="Roboto"/>
                <a:cs typeface="Roboto"/>
              </a:rPr>
              <a:t>ğ</a:t>
            </a:r>
            <a:r>
              <a:rPr dirty="0" sz="2800" spc="-10" b="1">
                <a:latin typeface="Carlito"/>
                <a:cs typeface="Carlito"/>
              </a:rPr>
              <a:t>retmen </a:t>
            </a:r>
            <a:r>
              <a:rPr dirty="0" sz="2800" spc="-15" b="1">
                <a:latin typeface="Carlito"/>
                <a:cs typeface="Carlito"/>
              </a:rPr>
              <a:t>Görev ve</a:t>
            </a:r>
            <a:r>
              <a:rPr dirty="0" sz="2800" spc="-40" b="1">
                <a:latin typeface="Carlito"/>
                <a:cs typeface="Carlito"/>
              </a:rPr>
              <a:t> </a:t>
            </a:r>
            <a:r>
              <a:rPr dirty="0" sz="2800" spc="-5" b="1">
                <a:latin typeface="Carlito"/>
                <a:cs typeface="Carlito"/>
              </a:rPr>
              <a:t>Sorumlulukları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974" y="2354821"/>
            <a:ext cx="7776209" cy="20256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Okuldaki 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renci oturumlarının</a:t>
            </a:r>
            <a:r>
              <a:rPr dirty="0" sz="2100">
                <a:latin typeface="Carlito"/>
                <a:cs typeface="Carlito"/>
              </a:rPr>
              <a:t> </a:t>
            </a:r>
            <a:r>
              <a:rPr dirty="0" sz="2100" spc="-5">
                <a:latin typeface="Carlito"/>
                <a:cs typeface="Carlito"/>
              </a:rPr>
              <a:t>uygulanması.</a:t>
            </a:r>
            <a:endParaRPr sz="2100">
              <a:latin typeface="Carlito"/>
              <a:cs typeface="Carlito"/>
            </a:endParaRPr>
          </a:p>
          <a:p>
            <a:pPr marL="336550" marR="78105" indent="-323850">
              <a:lnSpc>
                <a:spcPts val="2250"/>
              </a:lnSpc>
              <a:spcBef>
                <a:spcPts val="7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10">
                <a:latin typeface="Carlito"/>
                <a:cs typeface="Carlito"/>
              </a:rPr>
              <a:t>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 </a:t>
            </a:r>
            <a:r>
              <a:rPr dirty="0" sz="2100" spc="-5">
                <a:latin typeface="Carlito"/>
                <a:cs typeface="Carlito"/>
              </a:rPr>
              <a:t>uygulamaları </a:t>
            </a:r>
            <a:r>
              <a:rPr dirty="0" sz="2100">
                <a:latin typeface="Carlito"/>
                <a:cs typeface="Carlito"/>
              </a:rPr>
              <a:t>esnasında daha </a:t>
            </a:r>
            <a:r>
              <a:rPr dirty="0" sz="2100" spc="-10">
                <a:latin typeface="Carlito"/>
                <a:cs typeface="Carlito"/>
              </a:rPr>
              <a:t>fazla </a:t>
            </a:r>
            <a:r>
              <a:rPr dirty="0" sz="2100" spc="-5">
                <a:latin typeface="Carlito"/>
                <a:cs typeface="Carlito"/>
              </a:rPr>
              <a:t>etkilendi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i  </a:t>
            </a:r>
            <a:r>
              <a:rPr dirty="0" sz="2100">
                <a:latin typeface="Carlito"/>
                <a:cs typeface="Carlito"/>
              </a:rPr>
              <a:t>dü</a:t>
            </a:r>
            <a:r>
              <a:rPr dirty="0" sz="2100">
                <a:latin typeface="RobotoRegular"/>
                <a:cs typeface="RobotoRegular"/>
              </a:rPr>
              <a:t>ş</a:t>
            </a:r>
            <a:r>
              <a:rPr dirty="0" sz="2100">
                <a:latin typeface="Carlito"/>
                <a:cs typeface="Carlito"/>
              </a:rPr>
              <a:t>ünülen </a:t>
            </a:r>
            <a:r>
              <a:rPr dirty="0" sz="2100" spc="-5">
                <a:latin typeface="Carlito"/>
                <a:cs typeface="Carlito"/>
              </a:rPr>
              <a:t>ö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rencilerin rehberlik </a:t>
            </a:r>
            <a:r>
              <a:rPr dirty="0" sz="2100" spc="-15">
                <a:latin typeface="Carlito"/>
                <a:cs typeface="Carlito"/>
              </a:rPr>
              <a:t>ve </a:t>
            </a:r>
            <a:r>
              <a:rPr dirty="0" sz="2100" spc="-10">
                <a:latin typeface="Carlito"/>
                <a:cs typeface="Carlito"/>
              </a:rPr>
              <a:t>psikolojik </a:t>
            </a:r>
            <a:r>
              <a:rPr dirty="0" sz="2100">
                <a:latin typeface="Carlito"/>
                <a:cs typeface="Carlito"/>
              </a:rPr>
              <a:t>danı</a:t>
            </a:r>
            <a:r>
              <a:rPr dirty="0" sz="2100">
                <a:latin typeface="RobotoRegular"/>
                <a:cs typeface="RobotoRegular"/>
              </a:rPr>
              <a:t>ş</a:t>
            </a:r>
            <a:r>
              <a:rPr dirty="0" sz="2100">
                <a:latin typeface="Carlito"/>
                <a:cs typeface="Carlito"/>
              </a:rPr>
              <a:t>manlık</a:t>
            </a:r>
            <a:r>
              <a:rPr dirty="0" sz="2100" spc="-80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servisine  </a:t>
            </a:r>
            <a:r>
              <a:rPr dirty="0" sz="2100" spc="-5">
                <a:latin typeface="Carlito"/>
                <a:cs typeface="Carlito"/>
              </a:rPr>
              <a:t>yönlendirilmesi.</a:t>
            </a:r>
            <a:endParaRPr sz="2100">
              <a:latin typeface="Carlito"/>
              <a:cs typeface="Carlito"/>
            </a:endParaRPr>
          </a:p>
          <a:p>
            <a:pPr marL="336550" marR="5080" indent="-323850">
              <a:lnSpc>
                <a:spcPts val="2250"/>
              </a:lnSpc>
              <a:spcBef>
                <a:spcPts val="7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z="2100" spc="-5">
                <a:latin typeface="Carlito"/>
                <a:cs typeface="Carlito"/>
              </a:rPr>
              <a:t>Sınıfta yapılan çalı</a:t>
            </a:r>
            <a:r>
              <a:rPr dirty="0" sz="2100" spc="-5">
                <a:latin typeface="RobotoRegular"/>
                <a:cs typeface="RobotoRegular"/>
              </a:rPr>
              <a:t>ş</a:t>
            </a:r>
            <a:r>
              <a:rPr dirty="0" sz="2100" spc="-5">
                <a:latin typeface="Carlito"/>
                <a:cs typeface="Carlito"/>
              </a:rPr>
              <a:t>malarla </a:t>
            </a:r>
            <a:r>
              <a:rPr dirty="0" sz="2100">
                <a:latin typeface="Carlito"/>
                <a:cs typeface="Carlito"/>
              </a:rPr>
              <a:t>ilgili </a:t>
            </a:r>
            <a:r>
              <a:rPr dirty="0" sz="2100" spc="-10">
                <a:latin typeface="Carlito"/>
                <a:cs typeface="Carlito"/>
              </a:rPr>
              <a:t>psikoe</a:t>
            </a:r>
            <a:r>
              <a:rPr dirty="0" sz="2100" spc="-10">
                <a:latin typeface="RobotoRegular"/>
                <a:cs typeface="RobotoRegular"/>
              </a:rPr>
              <a:t>ğ</a:t>
            </a:r>
            <a:r>
              <a:rPr dirty="0" sz="2100" spc="-10">
                <a:latin typeface="Carlito"/>
                <a:cs typeface="Carlito"/>
              </a:rPr>
              <a:t>itim programı </a:t>
            </a:r>
            <a:r>
              <a:rPr dirty="0" sz="2100" spc="-5">
                <a:latin typeface="Carlito"/>
                <a:cs typeface="Carlito"/>
              </a:rPr>
              <a:t>de</a:t>
            </a:r>
            <a:r>
              <a:rPr dirty="0" sz="2100" spc="-5">
                <a:latin typeface="RobotoRegular"/>
                <a:cs typeface="RobotoRegular"/>
              </a:rPr>
              <a:t>ğ</a:t>
            </a:r>
            <a:r>
              <a:rPr dirty="0" sz="2100" spc="-5">
                <a:latin typeface="Carlito"/>
                <a:cs typeface="Carlito"/>
              </a:rPr>
              <a:t>erlendirme  </a:t>
            </a:r>
            <a:r>
              <a:rPr dirty="0" sz="2100" spc="-10">
                <a:latin typeface="Carlito"/>
                <a:cs typeface="Carlito"/>
              </a:rPr>
              <a:t>formunun </a:t>
            </a:r>
            <a:r>
              <a:rPr dirty="0" sz="2100" spc="-5">
                <a:latin typeface="Carlito"/>
                <a:cs typeface="Carlito"/>
              </a:rPr>
              <a:t>doldurularak rehberlik </a:t>
            </a:r>
            <a:r>
              <a:rPr dirty="0" sz="2100">
                <a:latin typeface="Carlito"/>
                <a:cs typeface="Carlito"/>
              </a:rPr>
              <a:t>servisine </a:t>
            </a:r>
            <a:r>
              <a:rPr dirty="0" sz="2100" spc="-5">
                <a:latin typeface="Carlito"/>
                <a:cs typeface="Carlito"/>
              </a:rPr>
              <a:t>teslim</a:t>
            </a:r>
            <a:r>
              <a:rPr dirty="0" sz="2100" spc="-15">
                <a:latin typeface="Carlito"/>
                <a:cs typeface="Carlito"/>
              </a:rPr>
              <a:t> </a:t>
            </a:r>
            <a:r>
              <a:rPr dirty="0" sz="2100">
                <a:latin typeface="Carlito"/>
                <a:cs typeface="Carlito"/>
              </a:rPr>
              <a:t>edilmesi.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193" y="2960179"/>
            <a:ext cx="5464175" cy="951230"/>
          </a:xfrm>
          <a:prstGeom prst="rect"/>
        </p:spPr>
        <p:txBody>
          <a:bodyPr wrap="square" lIns="0" tIns="68580" rIns="0" bIns="0" rtlCol="0" vert="horz">
            <a:spAutoFit/>
          </a:bodyPr>
          <a:lstStyle/>
          <a:p>
            <a:pPr marL="1689100" marR="5080" indent="-1676400">
              <a:lnSpc>
                <a:spcPts val="3450"/>
              </a:lnSpc>
              <a:spcBef>
                <a:spcPts val="540"/>
              </a:spcBef>
            </a:pPr>
            <a:r>
              <a:rPr dirty="0" sz="3200" spc="-20"/>
              <a:t>PS</a:t>
            </a:r>
            <a:r>
              <a:rPr dirty="0" sz="3200" spc="-20" b="0">
                <a:latin typeface="Roboto"/>
                <a:cs typeface="Roboto"/>
              </a:rPr>
              <a:t>İ</a:t>
            </a:r>
            <a:r>
              <a:rPr dirty="0" sz="3200" spc="-20"/>
              <a:t>KOE</a:t>
            </a:r>
            <a:r>
              <a:rPr dirty="0" sz="3200" spc="-20" b="0">
                <a:latin typeface="Roboto"/>
                <a:cs typeface="Roboto"/>
              </a:rPr>
              <a:t>Ğİ</a:t>
            </a:r>
            <a:r>
              <a:rPr dirty="0" sz="3200" spc="-20"/>
              <a:t>T</a:t>
            </a:r>
            <a:r>
              <a:rPr dirty="0" sz="3200" spc="-20" b="0">
                <a:latin typeface="Roboto"/>
                <a:cs typeface="Roboto"/>
              </a:rPr>
              <a:t>İ</a:t>
            </a:r>
            <a:r>
              <a:rPr dirty="0" sz="3200" spc="-20"/>
              <a:t>M</a:t>
            </a:r>
            <a:r>
              <a:rPr dirty="0" sz="3200" spc="-114"/>
              <a:t> </a:t>
            </a:r>
            <a:r>
              <a:rPr dirty="0" sz="3200" spc="-10"/>
              <a:t>PROGRAMI  </a:t>
            </a:r>
            <a:r>
              <a:rPr dirty="0" sz="3200" spc="-30"/>
              <a:t>TANITIMI</a:t>
            </a:r>
            <a:endParaRPr sz="32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015" y="1249565"/>
            <a:ext cx="3506470" cy="1130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51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16000" algn="l"/>
                <a:tab pos="2048510" algn="l"/>
                <a:tab pos="2400935" algn="l"/>
              </a:tabLst>
            </a:pPr>
            <a:r>
              <a:rPr dirty="0" sz="2400">
                <a:latin typeface="Carlito"/>
                <a:cs typeface="Carlito"/>
              </a:rPr>
              <a:t>Bu	p</a:t>
            </a:r>
            <a:r>
              <a:rPr dirty="0" sz="2400" spc="-4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og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am	C</a:t>
            </a:r>
            <a:r>
              <a:rPr dirty="0" sz="2400" spc="-15">
                <a:latin typeface="Carlito"/>
                <a:cs typeface="Carlito"/>
              </a:rPr>
              <a:t>o</a:t>
            </a:r>
            <a:r>
              <a:rPr dirty="0" sz="2400">
                <a:latin typeface="Carlito"/>
                <a:cs typeface="Carlito"/>
              </a:rPr>
              <a:t>vid-19  </a:t>
            </a:r>
            <a:r>
              <a:rPr dirty="0" sz="2400" spc="-5">
                <a:latin typeface="Carlito"/>
                <a:cs typeface="Carlito"/>
              </a:rPr>
              <a:t>sürecinde	çocukların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8727" y="1249565"/>
            <a:ext cx="2726055" cy="1130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875">
              <a:lnSpc>
                <a:spcPct val="151000"/>
              </a:lnSpc>
              <a:spcBef>
                <a:spcPts val="100"/>
              </a:spcBef>
              <a:tabLst>
                <a:tab pos="800735" algn="l"/>
                <a:tab pos="2004060" algn="l"/>
              </a:tabLst>
            </a:pPr>
            <a:r>
              <a:rPr dirty="0" sz="2400">
                <a:latin typeface="Carlito"/>
                <a:cs typeface="Carlito"/>
              </a:rPr>
              <a:t>(</a:t>
            </a:r>
            <a:r>
              <a:rPr dirty="0" sz="2400" spc="-45">
                <a:latin typeface="Carlito"/>
                <a:cs typeface="Carlito"/>
              </a:rPr>
              <a:t>K</a:t>
            </a:r>
            <a:r>
              <a:rPr dirty="0" sz="2400">
                <a:latin typeface="Carlito"/>
                <a:cs typeface="Carlito"/>
              </a:rPr>
              <a:t>o</a:t>
            </a:r>
            <a:r>
              <a:rPr dirty="0" sz="2400" spc="-4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on</a:t>
            </a:r>
            <a:r>
              <a:rPr dirty="0" sz="2400" spc="-40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virüs)	salgın  </a:t>
            </a:r>
            <a:r>
              <a:rPr dirty="0" sz="2400" spc="-15">
                <a:latin typeface="Carlito"/>
                <a:cs typeface="Carlito"/>
              </a:rPr>
              <a:t>ve	</a:t>
            </a:r>
            <a:r>
              <a:rPr dirty="0" sz="2400" spc="-5">
                <a:latin typeface="Carlito"/>
                <a:cs typeface="Carlito"/>
              </a:rPr>
              <a:t>yeti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kinlerin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2415" y="1249565"/>
            <a:ext cx="1273175" cy="1130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0025">
              <a:lnSpc>
                <a:spcPct val="151000"/>
              </a:lnSpc>
              <a:spcBef>
                <a:spcPts val="100"/>
              </a:spcBef>
            </a:pPr>
            <a:r>
              <a:rPr dirty="0" sz="2400">
                <a:latin typeface="Carlito"/>
                <a:cs typeface="Carlito"/>
              </a:rPr>
              <a:t>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  </a:t>
            </a:r>
            <a:r>
              <a:rPr dirty="0" sz="2400" spc="-30">
                <a:latin typeface="Carlito"/>
                <a:cs typeface="Carlito"/>
              </a:rPr>
              <a:t>t</a:t>
            </a:r>
            <a:r>
              <a:rPr dirty="0" sz="2400">
                <a:latin typeface="Carlito"/>
                <a:cs typeface="Carlito"/>
              </a:rPr>
              <a:t>epkilerini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3015" y="2354465"/>
            <a:ext cx="7900670" cy="398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9525">
              <a:lnSpc>
                <a:spcPct val="151000"/>
              </a:lnSpc>
              <a:spcBef>
                <a:spcPts val="100"/>
              </a:spcBef>
            </a:pPr>
            <a:r>
              <a:rPr dirty="0" sz="2400">
                <a:latin typeface="Carlito"/>
                <a:cs typeface="Carlito"/>
              </a:rPr>
              <a:t>normalle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tirmek </a:t>
            </a:r>
            <a:r>
              <a:rPr dirty="0" sz="2400" spc="-15">
                <a:latin typeface="Carlito"/>
                <a:cs typeface="Carlito"/>
              </a:rPr>
              <a:t>ve zorlu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antıların </a:t>
            </a:r>
            <a:r>
              <a:rPr dirty="0" sz="2400" spc="-5">
                <a:latin typeface="Carlito"/>
                <a:cs typeface="Carlito"/>
              </a:rPr>
              <a:t>etkileri </a:t>
            </a:r>
            <a:r>
              <a:rPr dirty="0" sz="2400" spc="-10">
                <a:latin typeface="Carlito"/>
                <a:cs typeface="Carlito"/>
              </a:rPr>
              <a:t>konusunda  </a:t>
            </a:r>
            <a:r>
              <a:rPr dirty="0" sz="2400" spc="-5">
                <a:latin typeface="Carlito"/>
                <a:cs typeface="Carlito"/>
              </a:rPr>
              <a:t>çocukların ileti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 </a:t>
            </a:r>
            <a:r>
              <a:rPr dirty="0" sz="2400">
                <a:latin typeface="Carlito"/>
                <a:cs typeface="Carlito"/>
              </a:rPr>
              <a:t>becerilerini güçlendirmek amacıyla  </a:t>
            </a:r>
            <a:r>
              <a:rPr dirty="0" sz="2400" spc="-20">
                <a:latin typeface="Carlito"/>
                <a:cs typeface="Carlito"/>
              </a:rPr>
              <a:t>olu</a:t>
            </a:r>
            <a:r>
              <a:rPr dirty="0" sz="2400" spc="-20">
                <a:latin typeface="RobotoRegular"/>
                <a:cs typeface="RobotoRegular"/>
              </a:rPr>
              <a:t>ş</a:t>
            </a:r>
            <a:r>
              <a:rPr dirty="0" sz="2400" spc="-20">
                <a:latin typeface="Carlito"/>
                <a:cs typeface="Carlito"/>
              </a:rPr>
              <a:t>turulmu</a:t>
            </a:r>
            <a:r>
              <a:rPr dirty="0" sz="2400" spc="-20">
                <a:latin typeface="RobotoRegular"/>
                <a:cs typeface="RobotoRegular"/>
              </a:rPr>
              <a:t>ş</a:t>
            </a:r>
            <a:r>
              <a:rPr dirty="0" sz="2400" spc="-20">
                <a:latin typeface="Carlito"/>
                <a:cs typeface="Carlito"/>
              </a:rPr>
              <a:t>tur.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ct val="151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15">
                <a:latin typeface="Carlito"/>
                <a:cs typeface="Carlito"/>
              </a:rPr>
              <a:t>Program, </a:t>
            </a:r>
            <a:r>
              <a:rPr dirty="0" sz="2400">
                <a:latin typeface="Carlito"/>
                <a:cs typeface="Carlito"/>
              </a:rPr>
              <a:t>Millî </a:t>
            </a:r>
            <a:r>
              <a:rPr dirty="0" sz="2400" spc="-5">
                <a:latin typeface="Carlito"/>
                <a:cs typeface="Carlito"/>
              </a:rPr>
              <a:t>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itim </a:t>
            </a:r>
            <a:r>
              <a:rPr dirty="0" sz="2400" spc="-10">
                <a:latin typeface="Carlito"/>
                <a:cs typeface="Carlito"/>
              </a:rPr>
              <a:t>Bakanlı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ı tarafından yayınlanan  </a:t>
            </a:r>
            <a:r>
              <a:rPr dirty="0" sz="2400" spc="-20">
                <a:latin typeface="Carlito"/>
                <a:cs typeface="Carlito"/>
              </a:rPr>
              <a:t>Psikososyal </a:t>
            </a:r>
            <a:r>
              <a:rPr dirty="0" sz="2400" spc="-10">
                <a:latin typeface="Carlito"/>
                <a:cs typeface="Carlito"/>
              </a:rPr>
              <a:t>Destek Programları </a:t>
            </a:r>
            <a:r>
              <a:rPr dirty="0" sz="2400">
                <a:latin typeface="Carlito"/>
                <a:cs typeface="Carlito"/>
              </a:rPr>
              <a:t>esas </a:t>
            </a:r>
            <a:r>
              <a:rPr dirty="0" sz="2400" spc="-10">
                <a:latin typeface="Carlito"/>
                <a:cs typeface="Carlito"/>
              </a:rPr>
              <a:t>alınarak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rencilerin  geli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imsel </a:t>
            </a:r>
            <a:r>
              <a:rPr dirty="0" sz="2400" spc="-10">
                <a:latin typeface="Carlito"/>
                <a:cs typeface="Carlito"/>
              </a:rPr>
              <a:t>ihtiyaçları </a:t>
            </a:r>
            <a:r>
              <a:rPr dirty="0" sz="2400" spc="-5">
                <a:latin typeface="Carlito"/>
                <a:cs typeface="Carlito"/>
              </a:rPr>
              <a:t>temelinde </a:t>
            </a:r>
            <a:r>
              <a:rPr dirty="0" sz="2400" b="1">
                <a:latin typeface="Carlito"/>
                <a:cs typeface="Carlito"/>
              </a:rPr>
              <a:t>iki </a:t>
            </a:r>
            <a:r>
              <a:rPr dirty="0" sz="2400" spc="-10" b="1">
                <a:latin typeface="Carlito"/>
                <a:cs typeface="Carlito"/>
              </a:rPr>
              <a:t>ö</a:t>
            </a:r>
            <a:r>
              <a:rPr dirty="0" sz="2400" spc="-10" b="0">
                <a:latin typeface="Roboto"/>
                <a:cs typeface="Roboto"/>
              </a:rPr>
              <a:t>ğ</a:t>
            </a:r>
            <a:r>
              <a:rPr dirty="0" sz="2400" spc="-10" b="1">
                <a:latin typeface="Carlito"/>
                <a:cs typeface="Carlito"/>
              </a:rPr>
              <a:t>renci </a:t>
            </a:r>
            <a:r>
              <a:rPr dirty="0" sz="2400" b="1">
                <a:latin typeface="Carlito"/>
                <a:cs typeface="Carlito"/>
              </a:rPr>
              <a:t>oturumu </a:t>
            </a:r>
            <a:r>
              <a:rPr dirty="0" sz="2400" spc="-5">
                <a:latin typeface="Carlito"/>
                <a:cs typeface="Carlito"/>
              </a:rPr>
              <a:t>olacak 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ekilde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düzenlenmi</a:t>
            </a:r>
            <a:r>
              <a:rPr dirty="0" sz="2400" spc="-20">
                <a:latin typeface="RobotoRegular"/>
                <a:cs typeface="RobotoRegular"/>
              </a:rPr>
              <a:t>ş</a:t>
            </a:r>
            <a:r>
              <a:rPr dirty="0" sz="2400" spc="-20">
                <a:latin typeface="Carlito"/>
                <a:cs typeface="Carlito"/>
              </a:rPr>
              <a:t>tir.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24" y="1122771"/>
            <a:ext cx="46558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0"/>
              <a:t>Programın</a:t>
            </a:r>
            <a:r>
              <a:rPr dirty="0" sz="2800" spc="-105"/>
              <a:t> </a:t>
            </a:r>
            <a:r>
              <a:rPr dirty="0" sz="2800" spc="-5"/>
              <a:t>Uygulanması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2811" y="1839721"/>
            <a:ext cx="8263890" cy="35820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355600" marR="6350" indent="-342900">
              <a:lnSpc>
                <a:spcPts val="2630"/>
              </a:lnSpc>
              <a:spcBef>
                <a:spcPts val="39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Bu </a:t>
            </a:r>
            <a:r>
              <a:rPr dirty="0" sz="2400" spc="-15">
                <a:latin typeface="Carlito"/>
                <a:cs typeface="Carlito"/>
              </a:rPr>
              <a:t>program </a:t>
            </a:r>
            <a:r>
              <a:rPr dirty="0" sz="2400" spc="-10">
                <a:latin typeface="Carlito"/>
                <a:cs typeface="Carlito"/>
              </a:rPr>
              <a:t>psikolojik </a:t>
            </a:r>
            <a:r>
              <a:rPr dirty="0" sz="2400" spc="-5">
                <a:latin typeface="Carlito"/>
                <a:cs typeface="Carlito"/>
              </a:rPr>
              <a:t>danı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man/ </a:t>
            </a:r>
            <a:r>
              <a:rPr dirty="0" sz="2400" spc="-10">
                <a:latin typeface="Carlito"/>
                <a:cs typeface="Carlito"/>
              </a:rPr>
              <a:t>rehber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  </a:t>
            </a:r>
            <a:r>
              <a:rPr dirty="0" sz="2400" spc="-5">
                <a:latin typeface="Carlito"/>
                <a:cs typeface="Carlito"/>
              </a:rPr>
              <a:t>mü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avirli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inde, </a:t>
            </a: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>
                <a:latin typeface="Carlito"/>
                <a:cs typeface="Carlito"/>
              </a:rPr>
              <a:t>öncesi </a:t>
            </a:r>
            <a:r>
              <a:rPr dirty="0" sz="2400" spc="-10">
                <a:latin typeface="Carlito"/>
                <a:cs typeface="Carlito"/>
              </a:rPr>
              <a:t>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retmeni/sınıf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retmeni  tarafından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rencilere </a:t>
            </a:r>
            <a:r>
              <a:rPr dirty="0" sz="2400" spc="-5">
                <a:latin typeface="Carlito"/>
                <a:cs typeface="Carlito"/>
              </a:rPr>
              <a:t>uygulanmak </a:t>
            </a:r>
            <a:r>
              <a:rPr dirty="0" sz="2400" spc="-20">
                <a:latin typeface="Carlito"/>
                <a:cs typeface="Carlito"/>
              </a:rPr>
              <a:t>üzere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hazırlanmı</a:t>
            </a:r>
            <a:r>
              <a:rPr dirty="0" sz="2400" spc="-20">
                <a:latin typeface="RobotoRegular"/>
                <a:cs typeface="RobotoRegular"/>
              </a:rPr>
              <a:t>ş</a:t>
            </a:r>
            <a:r>
              <a:rPr dirty="0" sz="2400" spc="-20">
                <a:latin typeface="Carlito"/>
                <a:cs typeface="Carlito"/>
              </a:rPr>
              <a:t>tır.</a:t>
            </a:r>
            <a:endParaRPr sz="2400">
              <a:latin typeface="Carlito"/>
              <a:cs typeface="Carlito"/>
            </a:endParaRPr>
          </a:p>
          <a:p>
            <a:pPr algn="just" marL="355600" marR="5080" indent="-342900">
              <a:lnSpc>
                <a:spcPts val="2630"/>
              </a:lnSpc>
              <a:spcBef>
                <a:spcPts val="735"/>
              </a:spcBef>
              <a:buFont typeface="Arial"/>
              <a:buChar char="•"/>
              <a:tabLst>
                <a:tab pos="616585" algn="l"/>
              </a:tabLst>
            </a:pPr>
            <a:r>
              <a:rPr dirty="0"/>
              <a:t>	</a:t>
            </a:r>
            <a:r>
              <a:rPr dirty="0" sz="2400" spc="-10">
                <a:latin typeface="Carlito"/>
                <a:cs typeface="Carlito"/>
              </a:rPr>
              <a:t>Programın </a:t>
            </a:r>
            <a:r>
              <a:rPr dirty="0" sz="2400" spc="-5">
                <a:latin typeface="Carlito"/>
                <a:cs typeface="Carlito"/>
              </a:rPr>
              <a:t>uygulanmasından </a:t>
            </a:r>
            <a:r>
              <a:rPr dirty="0" sz="2400">
                <a:latin typeface="Carlito"/>
                <a:cs typeface="Carlito"/>
              </a:rPr>
              <a:t>önce </a:t>
            </a:r>
            <a:r>
              <a:rPr dirty="0" sz="2400" spc="-10">
                <a:latin typeface="Carlito"/>
                <a:cs typeface="Carlito"/>
              </a:rPr>
              <a:t>psikolojik </a:t>
            </a:r>
            <a:r>
              <a:rPr dirty="0" sz="2400" spc="-5">
                <a:latin typeface="Carlito"/>
                <a:cs typeface="Carlito"/>
              </a:rPr>
              <a:t>danı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man/  </a:t>
            </a:r>
            <a:r>
              <a:rPr dirty="0" sz="2400" spc="-10">
                <a:latin typeface="Carlito"/>
                <a:cs typeface="Carlito"/>
              </a:rPr>
              <a:t>rehber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 tarafından okul </a:t>
            </a:r>
            <a:r>
              <a:rPr dirty="0" sz="2400">
                <a:latin typeface="Carlito"/>
                <a:cs typeface="Carlito"/>
              </a:rPr>
              <a:t>öncesi </a:t>
            </a:r>
            <a:r>
              <a:rPr dirty="0" sz="2400" spc="-10">
                <a:latin typeface="Carlito"/>
                <a:cs typeface="Carlito"/>
              </a:rPr>
              <a:t>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retmeni/sınıf 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retmenine </a:t>
            </a:r>
            <a:r>
              <a:rPr dirty="0" sz="2400" spc="-15">
                <a:latin typeface="Carlito"/>
                <a:cs typeface="Carlito"/>
              </a:rPr>
              <a:t>zorlayıcı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 </a:t>
            </a:r>
            <a:r>
              <a:rPr dirty="0" sz="2400" spc="-5">
                <a:latin typeface="Carlito"/>
                <a:cs typeface="Carlito"/>
              </a:rPr>
              <a:t>olaylarında </a:t>
            </a:r>
            <a:r>
              <a:rPr dirty="0" sz="2400" spc="-20">
                <a:latin typeface="Carlito"/>
                <a:cs typeface="Carlito"/>
              </a:rPr>
              <a:t>ortaya </a:t>
            </a:r>
            <a:r>
              <a:rPr dirty="0" sz="2400" spc="-10">
                <a:latin typeface="Carlito"/>
                <a:cs typeface="Carlito"/>
              </a:rPr>
              <a:t>çıkan </a:t>
            </a:r>
            <a:r>
              <a:rPr dirty="0" sz="2400" spc="-15">
                <a:latin typeface="Carlito"/>
                <a:cs typeface="Carlito"/>
              </a:rPr>
              <a:t>stres  </a:t>
            </a:r>
            <a:r>
              <a:rPr dirty="0" sz="2400" spc="-5">
                <a:latin typeface="Carlito"/>
                <a:cs typeface="Carlito"/>
              </a:rPr>
              <a:t>tepkileri </a:t>
            </a:r>
            <a:r>
              <a:rPr dirty="0" sz="2400">
                <a:latin typeface="Carlito"/>
                <a:cs typeface="Carlito"/>
              </a:rPr>
              <a:t>hakkında bilgi</a:t>
            </a:r>
            <a:r>
              <a:rPr dirty="0" sz="2400" spc="-10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verilecektir.</a:t>
            </a:r>
            <a:endParaRPr sz="2400">
              <a:latin typeface="Carlito"/>
              <a:cs typeface="Carlito"/>
            </a:endParaRPr>
          </a:p>
          <a:p>
            <a:pPr algn="just" marL="355600" marR="5715" indent="-342900">
              <a:lnSpc>
                <a:spcPts val="2630"/>
              </a:lnSpc>
              <a:spcBef>
                <a:spcPts val="73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 etkinliklerinin uygulanması sürecinde </a:t>
            </a:r>
            <a:r>
              <a:rPr dirty="0" sz="2400" spc="-15">
                <a:latin typeface="Carlito"/>
                <a:cs typeface="Carlito"/>
              </a:rPr>
              <a:t>dikkat </a:t>
            </a:r>
            <a:r>
              <a:rPr dirty="0" sz="2400">
                <a:latin typeface="Carlito"/>
                <a:cs typeface="Carlito"/>
              </a:rPr>
              <a:t>edilmesi  </a:t>
            </a:r>
            <a:r>
              <a:rPr dirty="0" sz="2400" spc="-20">
                <a:latin typeface="Carlito"/>
                <a:cs typeface="Carlito"/>
              </a:rPr>
              <a:t>gereken </a:t>
            </a:r>
            <a:r>
              <a:rPr dirty="0" sz="2400">
                <a:latin typeface="Carlito"/>
                <a:cs typeface="Carlito"/>
              </a:rPr>
              <a:t>hususlar ile ilgili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retmenlerin </a:t>
            </a:r>
            <a:r>
              <a:rPr dirty="0" sz="2400">
                <a:latin typeface="Carlito"/>
                <a:cs typeface="Carlito"/>
              </a:rPr>
              <a:t>bilgilendirilmesi  </a:t>
            </a:r>
            <a:r>
              <a:rPr dirty="0" sz="2400" spc="-20">
                <a:latin typeface="Carlito"/>
                <a:cs typeface="Carlito"/>
              </a:rPr>
              <a:t>sa</a:t>
            </a:r>
            <a:r>
              <a:rPr dirty="0" sz="2400" spc="-20">
                <a:latin typeface="RobotoRegular"/>
                <a:cs typeface="RobotoRegular"/>
              </a:rPr>
              <a:t>ğ</a:t>
            </a:r>
            <a:r>
              <a:rPr dirty="0" sz="2400" spc="-20">
                <a:latin typeface="Carlito"/>
                <a:cs typeface="Carlito"/>
              </a:rPr>
              <a:t>lanacaktır.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261" y="2271776"/>
            <a:ext cx="7726680" cy="30105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 marR="5080">
              <a:lnSpc>
                <a:spcPts val="2630"/>
              </a:lnSpc>
              <a:spcBef>
                <a:spcPts val="395"/>
              </a:spcBef>
              <a:buClr>
                <a:srgbClr val="FF0000"/>
              </a:buClr>
              <a:buFont typeface="Carlito"/>
              <a:buAutoNum type="arabicPeriod"/>
              <a:tabLst>
                <a:tab pos="338455" algn="l"/>
              </a:tabLst>
            </a:pPr>
            <a:r>
              <a:rPr dirty="0" sz="2400" spc="-10">
                <a:latin typeface="Carlito"/>
                <a:cs typeface="Carlito"/>
              </a:rPr>
              <a:t>Okulda psikoe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itim programının </a:t>
            </a:r>
            <a:r>
              <a:rPr dirty="0" sz="2400">
                <a:latin typeface="Carlito"/>
                <a:cs typeface="Carlito"/>
              </a:rPr>
              <a:t>planlaması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yürütülmesi  </a:t>
            </a:r>
            <a:r>
              <a:rPr dirty="0" sz="2400" spc="-5">
                <a:latin typeface="Carlito"/>
                <a:cs typeface="Carlito"/>
              </a:rPr>
              <a:t>sürecinden </a:t>
            </a:r>
            <a:r>
              <a:rPr dirty="0" sz="2400" spc="-10">
                <a:latin typeface="Carlito"/>
                <a:cs typeface="Carlito"/>
              </a:rPr>
              <a:t>okul </a:t>
            </a:r>
            <a:r>
              <a:rPr dirty="0" sz="2400">
                <a:latin typeface="Carlito"/>
                <a:cs typeface="Carlito"/>
              </a:rPr>
              <a:t>müdürü</a:t>
            </a:r>
            <a:r>
              <a:rPr dirty="0" sz="2400" spc="-5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sorumludur.</a:t>
            </a:r>
            <a:endParaRPr sz="2400">
              <a:latin typeface="Carlito"/>
              <a:cs typeface="Carlito"/>
            </a:endParaRPr>
          </a:p>
          <a:p>
            <a:pPr marL="12700" marR="8890">
              <a:lnSpc>
                <a:spcPts val="2630"/>
              </a:lnSpc>
              <a:spcBef>
                <a:spcPts val="740"/>
              </a:spcBef>
              <a:buClr>
                <a:srgbClr val="FF0000"/>
              </a:buClr>
              <a:buFont typeface="Carlito"/>
              <a:buAutoNum type="arabicPeriod"/>
              <a:tabLst>
                <a:tab pos="457200" algn="l"/>
                <a:tab pos="457834" algn="l"/>
                <a:tab pos="1950085" algn="l"/>
                <a:tab pos="3709670" algn="l"/>
                <a:tab pos="4344670" algn="l"/>
                <a:tab pos="5380355" algn="l"/>
                <a:tab pos="6101715" algn="l"/>
                <a:tab pos="7422515" algn="l"/>
              </a:tabLst>
            </a:pPr>
            <a:r>
              <a:rPr dirty="0" sz="2400">
                <a:latin typeface="Carlito"/>
                <a:cs typeface="Carlito"/>
              </a:rPr>
              <a:t>P</a:t>
            </a:r>
            <a:r>
              <a:rPr dirty="0" sz="2400" spc="-4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og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amın	u</a:t>
            </a:r>
            <a:r>
              <a:rPr dirty="0" sz="2400" spc="-35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gulanması	için	</a:t>
            </a:r>
            <a:r>
              <a:rPr dirty="0" sz="2400" spc="-20">
                <a:latin typeface="Carlito"/>
                <a:cs typeface="Carlito"/>
              </a:rPr>
              <a:t>g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 spc="-35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ekli	tüm	mal</a:t>
            </a:r>
            <a:r>
              <a:rPr dirty="0" sz="2400" spc="-55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eme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  </a:t>
            </a:r>
            <a:r>
              <a:rPr dirty="0" sz="2400" spc="-5">
                <a:latin typeface="Carlito"/>
                <a:cs typeface="Carlito"/>
              </a:rPr>
              <a:t>düzenlemeler </a:t>
            </a:r>
            <a:r>
              <a:rPr dirty="0" sz="2400" spc="-10">
                <a:latin typeface="Carlito"/>
                <a:cs typeface="Carlito"/>
              </a:rPr>
              <a:t>okul yönetimi tarafından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sa</a:t>
            </a:r>
            <a:r>
              <a:rPr dirty="0" sz="2400" spc="-25">
                <a:latin typeface="RobotoRegular"/>
                <a:cs typeface="RobotoRegular"/>
              </a:rPr>
              <a:t>ğ</a:t>
            </a:r>
            <a:r>
              <a:rPr dirty="0" sz="2400" spc="-25">
                <a:latin typeface="Carlito"/>
                <a:cs typeface="Carlito"/>
              </a:rPr>
              <a:t>lanacaktır.</a:t>
            </a:r>
            <a:endParaRPr sz="2400">
              <a:latin typeface="Carlito"/>
              <a:cs typeface="Carlito"/>
            </a:endParaRPr>
          </a:p>
          <a:p>
            <a:pPr marL="12700" marR="8255">
              <a:lnSpc>
                <a:spcPts val="2630"/>
              </a:lnSpc>
              <a:spcBef>
                <a:spcPts val="740"/>
              </a:spcBef>
              <a:buClr>
                <a:srgbClr val="FF0000"/>
              </a:buClr>
              <a:buFont typeface="Carlito"/>
              <a:buAutoNum type="arabicPeriod"/>
              <a:tabLst>
                <a:tab pos="340995" algn="l"/>
              </a:tabLst>
            </a:pPr>
            <a:r>
              <a:rPr dirty="0" sz="2400" spc="-10">
                <a:latin typeface="Carlito"/>
                <a:cs typeface="Carlito"/>
              </a:rPr>
              <a:t>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veli </a:t>
            </a:r>
            <a:r>
              <a:rPr dirty="0" sz="2400">
                <a:latin typeface="Carlito"/>
                <a:cs typeface="Carlito"/>
              </a:rPr>
              <a:t>oturumları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 </a:t>
            </a:r>
            <a:r>
              <a:rPr dirty="0" sz="2400">
                <a:latin typeface="Carlito"/>
                <a:cs typeface="Carlito"/>
              </a:rPr>
              <a:t>oturumlarından önce  </a:t>
            </a:r>
            <a:r>
              <a:rPr dirty="0" sz="2400" spc="-25">
                <a:latin typeface="Carlito"/>
                <a:cs typeface="Carlito"/>
              </a:rPr>
              <a:t>yapılmalıdır.</a:t>
            </a:r>
            <a:endParaRPr sz="2400">
              <a:latin typeface="Carlito"/>
              <a:cs typeface="Carlito"/>
            </a:endParaRPr>
          </a:p>
          <a:p>
            <a:pPr marL="12700" marR="8890">
              <a:lnSpc>
                <a:spcPts val="2630"/>
              </a:lnSpc>
              <a:spcBef>
                <a:spcPts val="740"/>
              </a:spcBef>
              <a:buClr>
                <a:srgbClr val="FF0000"/>
              </a:buClr>
              <a:buFont typeface="Carlito"/>
              <a:buAutoNum type="arabicPeriod"/>
              <a:tabLst>
                <a:tab pos="363855" algn="l"/>
              </a:tabLst>
            </a:pP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 </a:t>
            </a:r>
            <a:r>
              <a:rPr dirty="0" sz="2400">
                <a:latin typeface="Carlito"/>
                <a:cs typeface="Carlito"/>
              </a:rPr>
              <a:t>oturumlarının </a:t>
            </a:r>
            <a:r>
              <a:rPr dirty="0" sz="2400" spc="-5">
                <a:latin typeface="Carlito"/>
                <a:cs typeface="Carlito"/>
              </a:rPr>
              <a:t>ardı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ık günlerde yapılmaması 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artı  ile bir </a:t>
            </a:r>
            <a:r>
              <a:rPr dirty="0" sz="2400" spc="-10">
                <a:latin typeface="Carlito"/>
                <a:cs typeface="Carlito"/>
              </a:rPr>
              <a:t>hafta </a:t>
            </a:r>
            <a:r>
              <a:rPr dirty="0" sz="2400">
                <a:latin typeface="Carlito"/>
                <a:cs typeface="Carlito"/>
              </a:rPr>
              <a:t>içerisinde </a:t>
            </a:r>
            <a:r>
              <a:rPr dirty="0" sz="2400" spc="-5">
                <a:latin typeface="Carlito"/>
                <a:cs typeface="Carlito"/>
              </a:rPr>
              <a:t>tamamlanması</a:t>
            </a:r>
            <a:r>
              <a:rPr dirty="0" sz="2400" spc="-105">
                <a:latin typeface="Carlito"/>
                <a:cs typeface="Carlito"/>
              </a:rPr>
              <a:t> </a:t>
            </a:r>
            <a:r>
              <a:rPr dirty="0" sz="2400" spc="-35">
                <a:latin typeface="Carlito"/>
                <a:cs typeface="Carlito"/>
              </a:rPr>
              <a:t>esastır.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8112" y="1289062"/>
            <a:ext cx="36334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Uygulama</a:t>
            </a:r>
            <a:r>
              <a:rPr dirty="0" sz="2800" spc="-95"/>
              <a:t> </a:t>
            </a:r>
            <a:r>
              <a:rPr dirty="0" sz="2800" spc="-5"/>
              <a:t>Esasları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7544" y="1412777"/>
            <a:ext cx="2376258" cy="1188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779913" y="1484784"/>
            <a:ext cx="2160244" cy="1211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60235" y="1412773"/>
            <a:ext cx="1990686" cy="13186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1559" y="3212985"/>
            <a:ext cx="1944217" cy="14569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47859" y="3140976"/>
            <a:ext cx="2821520" cy="1584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00190" y="3284994"/>
            <a:ext cx="2567241" cy="14401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59630" y="4819967"/>
            <a:ext cx="3096348" cy="17121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60035" y="4813846"/>
            <a:ext cx="2946946" cy="165618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145" y="2343784"/>
            <a:ext cx="7728584" cy="2581910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 marR="5715">
              <a:lnSpc>
                <a:spcPts val="2630"/>
              </a:lnSpc>
              <a:spcBef>
                <a:spcPts val="395"/>
              </a:spcBef>
              <a:buClr>
                <a:srgbClr val="FF0000"/>
              </a:buClr>
              <a:buFont typeface="Carlito"/>
              <a:buAutoNum type="arabicPeriod" startAt="5"/>
              <a:tabLst>
                <a:tab pos="407034" algn="l"/>
              </a:tabLst>
            </a:pPr>
            <a:r>
              <a:rPr dirty="0" sz="2400" spc="-15">
                <a:latin typeface="Carlito"/>
                <a:cs typeface="Carlito"/>
              </a:rPr>
              <a:t>Psikoe</a:t>
            </a:r>
            <a:r>
              <a:rPr dirty="0" sz="2400" spc="-15">
                <a:latin typeface="RobotoRegular"/>
                <a:cs typeface="RobotoRegular"/>
              </a:rPr>
              <a:t>ğ</a:t>
            </a:r>
            <a:r>
              <a:rPr dirty="0" sz="2400" spc="-15">
                <a:latin typeface="Carlito"/>
                <a:cs typeface="Carlito"/>
              </a:rPr>
              <a:t>itim </a:t>
            </a:r>
            <a:r>
              <a:rPr dirty="0" sz="2400" spc="-5">
                <a:latin typeface="Carlito"/>
                <a:cs typeface="Carlito"/>
              </a:rPr>
              <a:t>uygulamaları </a:t>
            </a:r>
            <a:r>
              <a:rPr dirty="0" sz="2400" spc="-10">
                <a:latin typeface="Carlito"/>
                <a:cs typeface="Carlito"/>
              </a:rPr>
              <a:t>sırasında yapılan </a:t>
            </a:r>
            <a:r>
              <a:rPr dirty="0" sz="2400" spc="-5">
                <a:latin typeface="Carlito"/>
                <a:cs typeface="Carlito"/>
              </a:rPr>
              <a:t>payla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ımlarla  </a:t>
            </a:r>
            <a:r>
              <a:rPr dirty="0" sz="2400">
                <a:latin typeface="Carlito"/>
                <a:cs typeface="Carlito"/>
              </a:rPr>
              <a:t>ilgili </a:t>
            </a:r>
            <a:r>
              <a:rPr dirty="0" sz="2400" spc="-10">
                <a:latin typeface="Carlito"/>
                <a:cs typeface="Carlito"/>
              </a:rPr>
              <a:t>“gizlilik” </a:t>
            </a:r>
            <a:r>
              <a:rPr dirty="0" sz="2400" spc="-15">
                <a:latin typeface="Carlito"/>
                <a:cs typeface="Carlito"/>
              </a:rPr>
              <a:t>ilkesi dikkate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25">
                <a:latin typeface="Carlito"/>
                <a:cs typeface="Carlito"/>
              </a:rPr>
              <a:t>alınmalıdır.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0000"/>
              </a:buClr>
              <a:buFont typeface="Carlito"/>
              <a:buAutoNum type="arabicPeriod" startAt="5"/>
            </a:pPr>
            <a:endParaRPr sz="3350">
              <a:latin typeface="Carlito"/>
              <a:cs typeface="Carlito"/>
            </a:endParaRPr>
          </a:p>
          <a:p>
            <a:pPr algn="just" marL="12700" marR="5080">
              <a:lnSpc>
                <a:spcPts val="2630"/>
              </a:lnSpc>
              <a:buClr>
                <a:srgbClr val="FF0000"/>
              </a:buClr>
              <a:buFont typeface="Carlito"/>
              <a:buAutoNum type="arabicPeriod" startAt="5"/>
              <a:tabLst>
                <a:tab pos="591820" algn="l"/>
              </a:tabLst>
            </a:pPr>
            <a:r>
              <a:rPr dirty="0" sz="2400" spc="-15">
                <a:latin typeface="Carlito"/>
                <a:cs typeface="Carlito"/>
              </a:rPr>
              <a:t>Psikolojik </a:t>
            </a:r>
            <a:r>
              <a:rPr dirty="0" sz="2400" spc="-5">
                <a:latin typeface="Carlito"/>
                <a:cs typeface="Carlito"/>
              </a:rPr>
              <a:t>danı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man/rehber </a:t>
            </a:r>
            <a:r>
              <a:rPr dirty="0" sz="2400" spc="-10">
                <a:latin typeface="Carlito"/>
                <a:cs typeface="Carlito"/>
              </a:rPr>
              <a:t>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retmen, psikoe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itim  programının </a:t>
            </a:r>
            <a:r>
              <a:rPr dirty="0" sz="2400" spc="-5">
                <a:latin typeface="Carlito"/>
                <a:cs typeface="Carlito"/>
              </a:rPr>
              <a:t>uygulanması </a:t>
            </a:r>
            <a:r>
              <a:rPr dirty="0" sz="2400" spc="-10">
                <a:latin typeface="Carlito"/>
                <a:cs typeface="Carlito"/>
              </a:rPr>
              <a:t>sırasında </a:t>
            </a:r>
            <a:r>
              <a:rPr dirty="0" sz="2400" spc="-15">
                <a:latin typeface="Carlito"/>
                <a:cs typeface="Carlito"/>
              </a:rPr>
              <a:t>zorlayıcı </a:t>
            </a:r>
            <a:r>
              <a:rPr dirty="0" sz="2400" spc="-10">
                <a:latin typeface="Carlito"/>
                <a:cs typeface="Carlito"/>
              </a:rPr>
              <a:t>ya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am </a:t>
            </a:r>
            <a:r>
              <a:rPr dirty="0" sz="2400" spc="-5">
                <a:latin typeface="Carlito"/>
                <a:cs typeface="Carlito"/>
              </a:rPr>
              <a:t>olayından  </a:t>
            </a:r>
            <a:r>
              <a:rPr dirty="0" sz="2400">
                <a:latin typeface="Carlito"/>
                <a:cs typeface="Carlito"/>
              </a:rPr>
              <a:t>ileri </a:t>
            </a:r>
            <a:r>
              <a:rPr dirty="0" sz="2400" spc="-15">
                <a:latin typeface="Carlito"/>
                <a:cs typeface="Carlito"/>
              </a:rPr>
              <a:t>düzeyde </a:t>
            </a:r>
            <a:r>
              <a:rPr dirty="0" sz="2400" spc="-5">
                <a:latin typeface="Carlito"/>
                <a:cs typeface="Carlito"/>
              </a:rPr>
              <a:t>etkilendi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 tespit </a:t>
            </a:r>
            <a:r>
              <a:rPr dirty="0" sz="2400">
                <a:latin typeface="Carlito"/>
                <a:cs typeface="Carlito"/>
              </a:rPr>
              <a:t>edilen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 </a:t>
            </a:r>
            <a:r>
              <a:rPr dirty="0" sz="2400">
                <a:latin typeface="Carlito"/>
                <a:cs typeface="Carlito"/>
              </a:rPr>
              <a:t>ilgili </a:t>
            </a:r>
            <a:r>
              <a:rPr dirty="0" sz="2400" spc="-10">
                <a:latin typeface="Carlito"/>
                <a:cs typeface="Carlito"/>
              </a:rPr>
              <a:t>kurum 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10">
                <a:latin typeface="Carlito"/>
                <a:cs typeface="Carlito"/>
              </a:rPr>
              <a:t>kurulu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lara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yönlendirmelidir.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7071" y="1361071"/>
            <a:ext cx="36334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Uygulama</a:t>
            </a:r>
            <a:r>
              <a:rPr dirty="0" sz="2800" spc="-95"/>
              <a:t> </a:t>
            </a:r>
            <a:r>
              <a:rPr dirty="0" sz="2800" spc="-5"/>
              <a:t>Esasları</a:t>
            </a:r>
            <a:endParaRPr sz="28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7100" y="1292306"/>
            <a:ext cx="6078855" cy="833755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Etkinlikler Uygulanırken</a:t>
            </a:r>
            <a:r>
              <a:rPr dirty="0" sz="2800" spc="-70"/>
              <a:t> </a:t>
            </a:r>
            <a:r>
              <a:rPr dirty="0" sz="2800" spc="-10"/>
              <a:t>Dikkat  </a:t>
            </a:r>
            <a:r>
              <a:rPr dirty="0" sz="2800" spc="-5"/>
              <a:t>Edilecek</a:t>
            </a:r>
            <a:r>
              <a:rPr dirty="0" sz="2800" spc="-70"/>
              <a:t> </a:t>
            </a:r>
            <a:r>
              <a:rPr dirty="0" sz="2800" spc="-5"/>
              <a:t>Hususlar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46268" y="2516365"/>
            <a:ext cx="1756410" cy="7531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84150" marR="5080" indent="-171450">
              <a:lnSpc>
                <a:spcPts val="2850"/>
              </a:lnSpc>
              <a:spcBef>
                <a:spcPts val="219"/>
              </a:spcBef>
            </a:pPr>
            <a:r>
              <a:rPr dirty="0" sz="2400" b="1">
                <a:solidFill>
                  <a:srgbClr val="FF0000"/>
                </a:solidFill>
                <a:latin typeface="Carlito"/>
                <a:cs typeface="Carlito"/>
              </a:rPr>
              <a:t>1.</a:t>
            </a:r>
            <a:r>
              <a:rPr dirty="0" sz="2400">
                <a:latin typeface="Carlito"/>
                <a:cs typeface="Carlito"/>
              </a:rPr>
              <a:t>Covid-19  </a:t>
            </a:r>
            <a:r>
              <a:rPr dirty="0" sz="2400" spc="-45">
                <a:latin typeface="Carlito"/>
                <a:cs typeface="Carlito"/>
              </a:rPr>
              <a:t>k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 spc="-15">
                <a:latin typeface="Carlito"/>
                <a:cs typeface="Carlito"/>
              </a:rPr>
              <a:t>p</a:t>
            </a:r>
            <a:r>
              <a:rPr dirty="0" sz="2400">
                <a:latin typeface="Carlito"/>
                <a:cs typeface="Carlito"/>
              </a:rPr>
              <a:t>samında,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32206" y="2516365"/>
            <a:ext cx="3280410" cy="7531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203835" marR="5080" indent="-191770">
              <a:lnSpc>
                <a:spcPts val="2850"/>
              </a:lnSpc>
              <a:spcBef>
                <a:spcPts val="219"/>
              </a:spcBef>
              <a:tabLst>
                <a:tab pos="1676400" algn="l"/>
                <a:tab pos="2122170" algn="l"/>
              </a:tabLst>
            </a:pPr>
            <a:r>
              <a:rPr dirty="0" sz="2400" spc="-10">
                <a:latin typeface="Carlito"/>
                <a:cs typeface="Carlito"/>
              </a:rPr>
              <a:t>(Koronavirüs)		</a:t>
            </a:r>
            <a:r>
              <a:rPr dirty="0" sz="2400">
                <a:latin typeface="Carlito"/>
                <a:cs typeface="Carlito"/>
              </a:rPr>
              <a:t>salgın  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tkinlikler	u</a:t>
            </a:r>
            <a:r>
              <a:rPr dirty="0" sz="2400" spc="-35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gulanır</a:t>
            </a:r>
            <a:r>
              <a:rPr dirty="0" sz="2400" spc="-80">
                <a:latin typeface="Carlito"/>
                <a:cs typeface="Carlito"/>
              </a:rPr>
              <a:t>k</a:t>
            </a:r>
            <a:r>
              <a:rPr dirty="0" sz="2400">
                <a:latin typeface="Carlito"/>
                <a:cs typeface="Carlito"/>
              </a:rPr>
              <a:t>en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8806" y="2516365"/>
            <a:ext cx="2661285" cy="75311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243840" marR="5080" indent="-231775">
              <a:lnSpc>
                <a:spcPts val="2850"/>
              </a:lnSpc>
              <a:spcBef>
                <a:spcPts val="219"/>
              </a:spcBef>
              <a:tabLst>
                <a:tab pos="1221105" algn="l"/>
                <a:tab pos="1503045" algn="l"/>
                <a:tab pos="2360295" algn="l"/>
              </a:tabLst>
            </a:pPr>
            <a:r>
              <a:rPr dirty="0" sz="2400">
                <a:latin typeface="Carlito"/>
                <a:cs typeface="Carlito"/>
              </a:rPr>
              <a:t>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</a:t>
            </a:r>
            <a:r>
              <a:rPr dirty="0" sz="2400" spc="-5">
                <a:latin typeface="Carlito"/>
                <a:cs typeface="Carlito"/>
              </a:rPr>
              <a:t>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		</a:t>
            </a:r>
            <a:r>
              <a:rPr dirty="0" sz="2400" spc="-30">
                <a:latin typeface="Carlito"/>
                <a:cs typeface="Carlito"/>
              </a:rPr>
              <a:t>t</a:t>
            </a:r>
            <a:r>
              <a:rPr dirty="0" sz="2400">
                <a:latin typeface="Carlito"/>
                <a:cs typeface="Carlito"/>
              </a:rPr>
              <a:t>edbirleri  so</a:t>
            </a:r>
            <a:r>
              <a:rPr dirty="0" sz="2400" spc="-45">
                <a:latin typeface="Carlito"/>
                <a:cs typeface="Carlito"/>
              </a:rPr>
              <a:t>s</a:t>
            </a:r>
            <a:r>
              <a:rPr dirty="0" sz="2400" spc="-4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al	mes</a:t>
            </a:r>
            <a:r>
              <a:rPr dirty="0" sz="2400" spc="-15">
                <a:latin typeface="Carlito"/>
                <a:cs typeface="Carlito"/>
              </a:rPr>
              <a:t>a</a:t>
            </a:r>
            <a:r>
              <a:rPr dirty="0" sz="2400" spc="-60">
                <a:latin typeface="Carlito"/>
                <a:cs typeface="Carlito"/>
              </a:rPr>
              <a:t>f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268" y="3148825"/>
            <a:ext cx="7733665" cy="2844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just" marL="184150">
              <a:lnSpc>
                <a:spcPct val="100000"/>
              </a:lnSpc>
              <a:spcBef>
                <a:spcPts val="820"/>
              </a:spcBef>
            </a:pPr>
            <a:r>
              <a:rPr dirty="0" sz="2400" spc="-5">
                <a:latin typeface="Carlito"/>
                <a:cs typeface="Carlito"/>
              </a:rPr>
              <a:t>hijyen </a:t>
            </a:r>
            <a:r>
              <a:rPr dirty="0" sz="2400" spc="-10">
                <a:latin typeface="Carlito"/>
                <a:cs typeface="Carlito"/>
              </a:rPr>
              <a:t>kurallarına </a:t>
            </a:r>
            <a:r>
              <a:rPr dirty="0" sz="2400" spc="-15">
                <a:latin typeface="Carlito"/>
                <a:cs typeface="Carlito"/>
              </a:rPr>
              <a:t>dikkat </a:t>
            </a:r>
            <a:r>
              <a:rPr dirty="0" sz="2400" spc="-25">
                <a:latin typeface="Carlito"/>
                <a:cs typeface="Carlito"/>
              </a:rPr>
              <a:t>edilmelidir.</a:t>
            </a:r>
            <a:endParaRPr sz="2400">
              <a:latin typeface="Carlito"/>
              <a:cs typeface="Carlito"/>
            </a:endParaRPr>
          </a:p>
          <a:p>
            <a:pPr algn="just" marL="184150" marR="5080" indent="-171450">
              <a:lnSpc>
                <a:spcPts val="2850"/>
              </a:lnSpc>
              <a:spcBef>
                <a:spcPts val="840"/>
              </a:spcBef>
              <a:buClr>
                <a:srgbClr val="FF0000"/>
              </a:buClr>
              <a:buSzPct val="95833"/>
              <a:buFont typeface="Carlito"/>
              <a:buAutoNum type="arabicPeriod" startAt="2"/>
              <a:tabLst>
                <a:tab pos="250825" algn="l"/>
              </a:tabLst>
            </a:pPr>
            <a:r>
              <a:rPr dirty="0" sz="2400" spc="-10">
                <a:latin typeface="Carlito"/>
                <a:cs typeface="Carlito"/>
              </a:rPr>
              <a:t>Uygulamayı yapacak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retmen psikoe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itim </a:t>
            </a:r>
            <a:r>
              <a:rPr dirty="0" sz="2400">
                <a:latin typeface="Carlito"/>
                <a:cs typeface="Carlito"/>
              </a:rPr>
              <a:t>oturumlarına  ba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lamadan önce, </a:t>
            </a:r>
            <a:r>
              <a:rPr dirty="0" sz="2400" spc="-5">
                <a:latin typeface="Carlito"/>
                <a:cs typeface="Carlito"/>
              </a:rPr>
              <a:t>etkinlikleri </a:t>
            </a:r>
            <a:r>
              <a:rPr dirty="0" sz="2400" spc="-10">
                <a:latin typeface="Carlito"/>
                <a:cs typeface="Carlito"/>
              </a:rPr>
              <a:t>dikkatle okuyup </a:t>
            </a:r>
            <a:r>
              <a:rPr dirty="0" sz="2400">
                <a:latin typeface="Carlito"/>
                <a:cs typeface="Carlito"/>
              </a:rPr>
              <a:t>ön hazırlıkları  </a:t>
            </a:r>
            <a:r>
              <a:rPr dirty="0" sz="2400" spc="-20">
                <a:latin typeface="Carlito"/>
                <a:cs typeface="Carlito"/>
              </a:rPr>
              <a:t>tamamlamalıdır.</a:t>
            </a:r>
            <a:endParaRPr sz="2400">
              <a:latin typeface="Carlito"/>
              <a:cs typeface="Carlito"/>
            </a:endParaRPr>
          </a:p>
          <a:p>
            <a:pPr algn="just" marL="184150" marR="6985" indent="-171450">
              <a:lnSpc>
                <a:spcPts val="2850"/>
              </a:lnSpc>
              <a:spcBef>
                <a:spcPts val="750"/>
              </a:spcBef>
              <a:buClr>
                <a:srgbClr val="FF0000"/>
              </a:buClr>
              <a:buSzPct val="95833"/>
              <a:buFont typeface="Carlito"/>
              <a:buAutoNum type="arabicPeriod" startAt="2"/>
              <a:tabLst>
                <a:tab pos="250825" algn="l"/>
              </a:tabLst>
            </a:pPr>
            <a:r>
              <a:rPr dirty="0" sz="2400" spc="-5">
                <a:latin typeface="Carlito"/>
                <a:cs typeface="Carlito"/>
              </a:rPr>
              <a:t>Etkinlik payla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ımlarında 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rencilerin gönüllülü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ü </a:t>
            </a:r>
            <a:r>
              <a:rPr dirty="0" sz="2400" spc="-35">
                <a:latin typeface="Carlito"/>
                <a:cs typeface="Carlito"/>
              </a:rPr>
              <a:t>esastır.  </a:t>
            </a:r>
            <a:r>
              <a:rPr dirty="0" sz="2400" spc="-10">
                <a:latin typeface="Carlito"/>
                <a:cs typeface="Carlito"/>
              </a:rPr>
              <a:t>Payla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ımda </a:t>
            </a:r>
            <a:r>
              <a:rPr dirty="0" sz="2400">
                <a:latin typeface="Carlito"/>
                <a:cs typeface="Carlito"/>
              </a:rPr>
              <a:t>bulunmak </a:t>
            </a:r>
            <a:r>
              <a:rPr dirty="0" sz="2400" spc="-15">
                <a:latin typeface="Carlito"/>
                <a:cs typeface="Carlito"/>
              </a:rPr>
              <a:t>istemeyen </a:t>
            </a:r>
            <a:r>
              <a:rPr dirty="0" sz="2400" spc="-5">
                <a:latin typeface="Carlito"/>
                <a:cs typeface="Carlito"/>
              </a:rPr>
              <a:t>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 </a:t>
            </a:r>
            <a:r>
              <a:rPr dirty="0" sz="2400" spc="-10">
                <a:latin typeface="Carlito"/>
                <a:cs typeface="Carlito"/>
              </a:rPr>
              <a:t>te</a:t>
            </a:r>
            <a:r>
              <a:rPr dirty="0" sz="2400" spc="-10">
                <a:latin typeface="RobotoRegular"/>
                <a:cs typeface="RobotoRegular"/>
              </a:rPr>
              <a:t>ş</a:t>
            </a:r>
            <a:r>
              <a:rPr dirty="0" sz="2400" spc="-10">
                <a:latin typeface="Carlito"/>
                <a:cs typeface="Carlito"/>
              </a:rPr>
              <a:t>vik </a:t>
            </a:r>
            <a:r>
              <a:rPr dirty="0" sz="2400">
                <a:latin typeface="Carlito"/>
                <a:cs typeface="Carlito"/>
              </a:rPr>
              <a:t>edilmeli,  </a:t>
            </a:r>
            <a:r>
              <a:rPr dirty="0" sz="2400" spc="-25">
                <a:latin typeface="Carlito"/>
                <a:cs typeface="Carlito"/>
              </a:rPr>
              <a:t>fakat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zorlanmamalıdır.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268" y="1508333"/>
            <a:ext cx="6078855" cy="833119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Etkinlikler Uygulanırken</a:t>
            </a:r>
            <a:r>
              <a:rPr dirty="0" sz="2800" spc="-70"/>
              <a:t> </a:t>
            </a:r>
            <a:r>
              <a:rPr dirty="0" sz="2800" spc="-10"/>
              <a:t>Dikkat  </a:t>
            </a:r>
            <a:r>
              <a:rPr dirty="0" sz="2800" spc="-5"/>
              <a:t>Edilecek</a:t>
            </a:r>
            <a:r>
              <a:rPr dirty="0" sz="2800" spc="-70"/>
              <a:t> </a:t>
            </a:r>
            <a:r>
              <a:rPr dirty="0" sz="2800" spc="-5"/>
              <a:t>Hususlar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74261" y="2660383"/>
            <a:ext cx="7727950" cy="287718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184150" marR="10160" indent="-171450">
              <a:lnSpc>
                <a:spcPts val="2850"/>
              </a:lnSpc>
              <a:spcBef>
                <a:spcPts val="219"/>
              </a:spcBef>
              <a:buClr>
                <a:srgbClr val="FF0000"/>
              </a:buClr>
              <a:buFont typeface="Carlito"/>
              <a:buAutoNum type="arabicPeriod" startAt="4"/>
              <a:tabLst>
                <a:tab pos="330835" algn="l"/>
              </a:tabLst>
            </a:pPr>
            <a:r>
              <a:rPr dirty="0" sz="2400" spc="-10">
                <a:latin typeface="Carlito"/>
                <a:cs typeface="Carlito"/>
              </a:rPr>
              <a:t>Resim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10">
                <a:latin typeface="Carlito"/>
                <a:cs typeface="Carlito"/>
              </a:rPr>
              <a:t>boyama </a:t>
            </a:r>
            <a:r>
              <a:rPr dirty="0" sz="2400" spc="-5">
                <a:latin typeface="Carlito"/>
                <a:cs typeface="Carlito"/>
              </a:rPr>
              <a:t>etkinliklerinde, </a:t>
            </a:r>
            <a:r>
              <a:rPr dirty="0" sz="2400">
                <a:latin typeface="Carlito"/>
                <a:cs typeface="Carlito"/>
              </a:rPr>
              <a:t>önemli olanın </a:t>
            </a:r>
            <a:r>
              <a:rPr dirty="0" sz="2400" spc="-10">
                <a:latin typeface="Carlito"/>
                <a:cs typeface="Carlito"/>
              </a:rPr>
              <a:t>resmi </a:t>
            </a:r>
            <a:r>
              <a:rPr dirty="0" sz="2400" spc="-15">
                <a:latin typeface="Carlito"/>
                <a:cs typeface="Carlito"/>
              </a:rPr>
              <a:t>güzel  </a:t>
            </a:r>
            <a:r>
              <a:rPr dirty="0" sz="2400">
                <a:latin typeface="Carlito"/>
                <a:cs typeface="Carlito"/>
              </a:rPr>
              <a:t>çizmek </a:t>
            </a:r>
            <a:r>
              <a:rPr dirty="0" sz="2400" spc="-20">
                <a:latin typeface="Carlito"/>
                <a:cs typeface="Carlito"/>
              </a:rPr>
              <a:t>ya </a:t>
            </a:r>
            <a:r>
              <a:rPr dirty="0" sz="2400">
                <a:latin typeface="Carlito"/>
                <a:cs typeface="Carlito"/>
              </a:rPr>
              <a:t>da </a:t>
            </a:r>
            <a:r>
              <a:rPr dirty="0" sz="2400" spc="-10">
                <a:latin typeface="Carlito"/>
                <a:cs typeface="Carlito"/>
              </a:rPr>
              <a:t>boyamak </a:t>
            </a:r>
            <a:r>
              <a:rPr dirty="0" sz="2400">
                <a:latin typeface="Carlito"/>
                <a:cs typeface="Carlito"/>
              </a:rPr>
              <a:t>olmadı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ı asıl amacın </a:t>
            </a:r>
            <a:r>
              <a:rPr dirty="0" sz="2400" spc="-10">
                <a:latin typeface="Carlito"/>
                <a:cs typeface="Carlito"/>
              </a:rPr>
              <a:t>duygu </a:t>
            </a:r>
            <a:r>
              <a:rPr dirty="0" sz="2400" spc="-15">
                <a:latin typeface="Carlito"/>
                <a:cs typeface="Carlito"/>
              </a:rPr>
              <a:t>ve  </a:t>
            </a:r>
            <a:r>
              <a:rPr dirty="0" sz="2400">
                <a:latin typeface="Carlito"/>
                <a:cs typeface="Carlito"/>
              </a:rPr>
              <a:t>dü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ünceleri </a:t>
            </a:r>
            <a:r>
              <a:rPr dirty="0" sz="2400" spc="-10">
                <a:latin typeface="Carlito"/>
                <a:cs typeface="Carlito"/>
              </a:rPr>
              <a:t>ifade </a:t>
            </a:r>
            <a:r>
              <a:rPr dirty="0" sz="2400" spc="-5">
                <a:latin typeface="Carlito"/>
                <a:cs typeface="Carlito"/>
              </a:rPr>
              <a:t>etmek oldu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u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belirtilmelidir.</a:t>
            </a:r>
            <a:endParaRPr sz="2400">
              <a:latin typeface="Carlito"/>
              <a:cs typeface="Carlito"/>
            </a:endParaRPr>
          </a:p>
          <a:p>
            <a:pPr algn="just" marL="184150" marR="5080" indent="-171450">
              <a:lnSpc>
                <a:spcPts val="2620"/>
              </a:lnSpc>
              <a:spcBef>
                <a:spcPts val="710"/>
              </a:spcBef>
              <a:buClr>
                <a:srgbClr val="FF0000"/>
              </a:buClr>
              <a:buFont typeface="Carlito"/>
              <a:buAutoNum type="arabicPeriod" startAt="4"/>
              <a:tabLst>
                <a:tab pos="389890" algn="l"/>
              </a:tabLst>
            </a:pPr>
            <a:r>
              <a:rPr dirty="0" sz="2400" spc="-15">
                <a:latin typeface="Carlito"/>
                <a:cs typeface="Carlito"/>
              </a:rPr>
              <a:t>Psikoe</a:t>
            </a:r>
            <a:r>
              <a:rPr dirty="0" sz="2400" spc="-15">
                <a:latin typeface="RobotoRegular"/>
                <a:cs typeface="RobotoRegular"/>
              </a:rPr>
              <a:t>ğ</a:t>
            </a:r>
            <a:r>
              <a:rPr dirty="0" sz="2400" spc="-15">
                <a:latin typeface="Carlito"/>
                <a:cs typeface="Carlito"/>
              </a:rPr>
              <a:t>itim programı </a:t>
            </a:r>
            <a:r>
              <a:rPr dirty="0" sz="2400" spc="-5">
                <a:latin typeface="Carlito"/>
                <a:cs typeface="Carlito"/>
              </a:rPr>
              <a:t>uygulamasında, ö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rencilerin </a:t>
            </a:r>
            <a:r>
              <a:rPr dirty="0" sz="2400" spc="-10">
                <a:latin typeface="Carlito"/>
                <a:cs typeface="Carlito"/>
              </a:rPr>
              <a:t>duygu 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>
                <a:latin typeface="Carlito"/>
                <a:cs typeface="Carlito"/>
              </a:rPr>
              <a:t>dü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üncelerini </a:t>
            </a:r>
            <a:r>
              <a:rPr dirty="0" sz="2400" spc="-10">
                <a:latin typeface="Carlito"/>
                <a:cs typeface="Carlito"/>
              </a:rPr>
              <a:t>ifade </a:t>
            </a:r>
            <a:r>
              <a:rPr dirty="0" sz="2400" spc="-5">
                <a:latin typeface="Carlito"/>
                <a:cs typeface="Carlito"/>
              </a:rPr>
              <a:t>etmeleri </a:t>
            </a:r>
            <a:r>
              <a:rPr dirty="0" sz="2400" spc="-25">
                <a:latin typeface="Carlito"/>
                <a:cs typeface="Carlito"/>
              </a:rPr>
              <a:t>önemlidir. </a:t>
            </a:r>
            <a:r>
              <a:rPr dirty="0" sz="2400">
                <a:latin typeface="Carlito"/>
                <a:cs typeface="Carlito"/>
              </a:rPr>
              <a:t>Bu nedenle  </a:t>
            </a:r>
            <a:r>
              <a:rPr dirty="0" sz="2400" spc="-5">
                <a:latin typeface="Carlito"/>
                <a:cs typeface="Carlito"/>
              </a:rPr>
              <a:t>etkinlik uygulamalarında, </a:t>
            </a:r>
            <a:r>
              <a:rPr dirty="0" sz="2400">
                <a:latin typeface="Carlito"/>
                <a:cs typeface="Carlito"/>
              </a:rPr>
              <a:t>olabildi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ince </a:t>
            </a:r>
            <a:r>
              <a:rPr dirty="0" sz="2400" spc="-10">
                <a:latin typeface="Carlito"/>
                <a:cs typeface="Carlito"/>
              </a:rPr>
              <a:t>fazla ö</a:t>
            </a:r>
            <a:r>
              <a:rPr dirty="0" sz="2400" spc="-10">
                <a:latin typeface="RobotoRegular"/>
                <a:cs typeface="RobotoRegular"/>
              </a:rPr>
              <a:t>ğ</a:t>
            </a:r>
            <a:r>
              <a:rPr dirty="0" sz="2400" spc="-10">
                <a:latin typeface="Carlito"/>
                <a:cs typeface="Carlito"/>
              </a:rPr>
              <a:t>renciye </a:t>
            </a:r>
            <a:r>
              <a:rPr dirty="0" sz="2400" spc="-15">
                <a:latin typeface="Carlito"/>
                <a:cs typeface="Carlito"/>
              </a:rPr>
              <a:t>söz  </a:t>
            </a:r>
            <a:r>
              <a:rPr dirty="0" sz="2400">
                <a:latin typeface="Carlito"/>
                <a:cs typeface="Carlito"/>
              </a:rPr>
              <a:t>hakkı </a:t>
            </a:r>
            <a:r>
              <a:rPr dirty="0" sz="2400" spc="-5">
                <a:latin typeface="Carlito"/>
                <a:cs typeface="Carlito"/>
              </a:rPr>
              <a:t>verilmesi, </a:t>
            </a:r>
            <a:r>
              <a:rPr dirty="0" sz="2400" spc="-10">
                <a:latin typeface="Carlito"/>
                <a:cs typeface="Carlito"/>
              </a:rPr>
              <a:t>zaman </a:t>
            </a:r>
            <a:r>
              <a:rPr dirty="0" sz="2400" spc="-15">
                <a:latin typeface="Carlito"/>
                <a:cs typeface="Carlito"/>
              </a:rPr>
              <a:t>kaygısıyla </a:t>
            </a:r>
            <a:r>
              <a:rPr dirty="0" sz="2400" spc="-5">
                <a:latin typeface="Carlito"/>
                <a:cs typeface="Carlito"/>
              </a:rPr>
              <a:t>payla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ımların eksik  bırakılmaması </a:t>
            </a:r>
            <a:r>
              <a:rPr dirty="0" sz="2400" spc="-20">
                <a:latin typeface="Carlito"/>
                <a:cs typeface="Carlito"/>
              </a:rPr>
              <a:t>faydalı</a:t>
            </a:r>
            <a:r>
              <a:rPr dirty="0" sz="2400" spc="-1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olacaktır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676" y="1224539"/>
            <a:ext cx="5893435" cy="1214120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algn="ctr" marL="12700" marR="5080" indent="9525">
              <a:lnSpc>
                <a:spcPts val="3000"/>
              </a:lnSpc>
              <a:spcBef>
                <a:spcPts val="500"/>
              </a:spcBef>
            </a:pPr>
            <a:r>
              <a:rPr dirty="0" sz="2800" spc="-5"/>
              <a:t>ÖZEL </a:t>
            </a:r>
            <a:r>
              <a:rPr dirty="0" sz="2800" spc="-15"/>
              <a:t>E</a:t>
            </a:r>
            <a:r>
              <a:rPr dirty="0" sz="2800" spc="-15" b="0">
                <a:latin typeface="Roboto"/>
                <a:cs typeface="Roboto"/>
              </a:rPr>
              <a:t>Ğİ</a:t>
            </a:r>
            <a:r>
              <a:rPr dirty="0" sz="2800" spc="-15"/>
              <a:t>T</a:t>
            </a:r>
            <a:r>
              <a:rPr dirty="0" sz="2800" spc="-15" b="0">
                <a:latin typeface="Roboto"/>
                <a:cs typeface="Roboto"/>
              </a:rPr>
              <a:t>İ</a:t>
            </a:r>
            <a:r>
              <a:rPr dirty="0" sz="2800" spc="-15"/>
              <a:t>M </a:t>
            </a:r>
            <a:r>
              <a:rPr dirty="0" sz="2800" spc="-50" b="0">
                <a:latin typeface="Roboto"/>
                <a:cs typeface="Roboto"/>
              </a:rPr>
              <a:t>İ</a:t>
            </a:r>
            <a:r>
              <a:rPr dirty="0" sz="2800" spc="-50"/>
              <a:t>HT</a:t>
            </a:r>
            <a:r>
              <a:rPr dirty="0" sz="2800" spc="-50" b="0">
                <a:latin typeface="Roboto"/>
                <a:cs typeface="Roboto"/>
              </a:rPr>
              <a:t>İ</a:t>
            </a:r>
            <a:r>
              <a:rPr dirty="0" sz="2800" spc="-50"/>
              <a:t>YACI </a:t>
            </a:r>
            <a:r>
              <a:rPr dirty="0" sz="2800" spc="-5"/>
              <a:t>OLAN  Ö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RENC</a:t>
            </a:r>
            <a:r>
              <a:rPr dirty="0" sz="2800" spc="-5" b="0">
                <a:latin typeface="Roboto"/>
                <a:cs typeface="Roboto"/>
              </a:rPr>
              <a:t>İ</a:t>
            </a:r>
            <a:r>
              <a:rPr dirty="0" sz="2800" spc="-5"/>
              <a:t>LER </a:t>
            </a:r>
            <a:r>
              <a:rPr dirty="0" sz="2800" spc="-15" b="0">
                <a:latin typeface="Roboto"/>
                <a:cs typeface="Roboto"/>
              </a:rPr>
              <a:t>İ</a:t>
            </a:r>
            <a:r>
              <a:rPr dirty="0" sz="2800" spc="-15"/>
              <a:t>Ç</a:t>
            </a:r>
            <a:r>
              <a:rPr dirty="0" sz="2800" spc="-15" b="0">
                <a:latin typeface="Roboto"/>
                <a:cs typeface="Roboto"/>
              </a:rPr>
              <a:t>İ</a:t>
            </a:r>
            <a:r>
              <a:rPr dirty="0" sz="2800" spc="-15"/>
              <a:t>N </a:t>
            </a:r>
            <a:r>
              <a:rPr dirty="0" sz="2800" spc="-5"/>
              <a:t>EK </a:t>
            </a:r>
            <a:r>
              <a:rPr dirty="0" sz="2800" spc="-25"/>
              <a:t>B</a:t>
            </a:r>
            <a:r>
              <a:rPr dirty="0" sz="2800" spc="-25" b="0">
                <a:latin typeface="Roboto"/>
                <a:cs typeface="Roboto"/>
              </a:rPr>
              <a:t>İ</a:t>
            </a:r>
            <a:r>
              <a:rPr dirty="0" sz="2800" spc="-25"/>
              <a:t>LG</a:t>
            </a:r>
            <a:r>
              <a:rPr dirty="0" sz="2800" spc="-25" b="0">
                <a:latin typeface="Roboto"/>
                <a:cs typeface="Roboto"/>
              </a:rPr>
              <a:t>İ </a:t>
            </a:r>
            <a:r>
              <a:rPr dirty="0" sz="2800"/>
              <a:t>VE  </a:t>
            </a:r>
            <a:r>
              <a:rPr dirty="0" sz="2800" spc="-35"/>
              <a:t>UYARILAR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3660" rIns="0" bIns="0" rtlCol="0" vert="horz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20"/>
              <a:t>Etkinlikler, </a:t>
            </a:r>
            <a:r>
              <a:rPr dirty="0" spc="-10"/>
              <a:t>görseller </a:t>
            </a:r>
            <a:r>
              <a:rPr dirty="0" spc="-15"/>
              <a:t>ve </a:t>
            </a:r>
            <a:r>
              <a:rPr dirty="0" spc="-5"/>
              <a:t>oyuncaklarla</a:t>
            </a:r>
            <a:r>
              <a:rPr dirty="0" spc="15"/>
              <a:t> </a:t>
            </a:r>
            <a:r>
              <a:rPr dirty="0" spc="-20"/>
              <a:t>desteklenebilir.</a:t>
            </a:r>
          </a:p>
          <a:p>
            <a:pPr marL="336550" marR="506095" indent="-323850">
              <a:lnSpc>
                <a:spcPts val="2250"/>
              </a:lnSpc>
              <a:spcBef>
                <a:spcPts val="7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5"/>
              <a:t>Etkinlikleri anlamakta </a:t>
            </a:r>
            <a:r>
              <a:rPr dirty="0" spc="-10"/>
              <a:t>zorlanan </a:t>
            </a:r>
            <a:r>
              <a:rPr dirty="0" spc="-5"/>
              <a:t>ö</a:t>
            </a:r>
            <a:r>
              <a:rPr dirty="0" spc="-5">
                <a:latin typeface="RobotoRegular"/>
                <a:cs typeface="RobotoRegular"/>
              </a:rPr>
              <a:t>ğ</a:t>
            </a:r>
            <a:r>
              <a:rPr dirty="0" spc="-5"/>
              <a:t>renciler için birden </a:t>
            </a:r>
            <a:r>
              <a:rPr dirty="0" spc="-10"/>
              <a:t>fazla </a:t>
            </a:r>
            <a:r>
              <a:rPr dirty="0" spc="-15"/>
              <a:t>tekrar  </a:t>
            </a:r>
            <a:r>
              <a:rPr dirty="0" spc="-25"/>
              <a:t>yapılabilir.</a:t>
            </a:r>
          </a:p>
          <a:p>
            <a:pPr marL="336550" indent="-323850">
              <a:lnSpc>
                <a:spcPct val="100000"/>
              </a:lnSpc>
              <a:spcBef>
                <a:spcPts val="4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20"/>
              <a:t>Ö</a:t>
            </a:r>
            <a:r>
              <a:rPr dirty="0" spc="-20">
                <a:latin typeface="RobotoRegular"/>
                <a:cs typeface="RobotoRegular"/>
              </a:rPr>
              <a:t>ğ</a:t>
            </a:r>
            <a:r>
              <a:rPr dirty="0" spc="-20"/>
              <a:t>renciler, </a:t>
            </a:r>
            <a:r>
              <a:rPr dirty="0" spc="-5"/>
              <a:t>etkinliklere </a:t>
            </a:r>
            <a:r>
              <a:rPr dirty="0" spc="-10"/>
              <a:t>katılım konusunda </a:t>
            </a:r>
            <a:r>
              <a:rPr dirty="0" spc="-5"/>
              <a:t>te</a:t>
            </a:r>
            <a:r>
              <a:rPr dirty="0" spc="-5">
                <a:latin typeface="RobotoRegular"/>
                <a:cs typeface="RobotoRegular"/>
              </a:rPr>
              <a:t>ş</a:t>
            </a:r>
            <a:r>
              <a:rPr dirty="0" spc="-5"/>
              <a:t>vik</a:t>
            </a:r>
            <a:r>
              <a:rPr dirty="0" spc="15"/>
              <a:t> </a:t>
            </a:r>
            <a:r>
              <a:rPr dirty="0" spc="-20"/>
              <a:t>edilmelidir.</a:t>
            </a:r>
          </a:p>
          <a:p>
            <a:pPr marL="336550" marR="839469" indent="-323850">
              <a:lnSpc>
                <a:spcPts val="2250"/>
              </a:lnSpc>
              <a:spcBef>
                <a:spcPts val="7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5"/>
              <a:t>Ö</a:t>
            </a:r>
            <a:r>
              <a:rPr dirty="0" spc="-5">
                <a:latin typeface="RobotoRegular"/>
                <a:cs typeface="RobotoRegular"/>
              </a:rPr>
              <a:t>ğ</a:t>
            </a:r>
            <a:r>
              <a:rPr dirty="0" spc="-5"/>
              <a:t>retmen, </a:t>
            </a:r>
            <a:r>
              <a:rPr dirty="0" spc="-10"/>
              <a:t>resim </a:t>
            </a:r>
            <a:r>
              <a:rPr dirty="0" spc="-5"/>
              <a:t>çizme </a:t>
            </a:r>
            <a:r>
              <a:rPr dirty="0" spc="-15"/>
              <a:t>ve </a:t>
            </a:r>
            <a:r>
              <a:rPr dirty="0" spc="-10"/>
              <a:t>yazı yazma konusunda ö</a:t>
            </a:r>
            <a:r>
              <a:rPr dirty="0" spc="-10">
                <a:latin typeface="RobotoRegular"/>
                <a:cs typeface="RobotoRegular"/>
              </a:rPr>
              <a:t>ğ</a:t>
            </a:r>
            <a:r>
              <a:rPr dirty="0" spc="-10"/>
              <a:t>rencilere  yardımcı</a:t>
            </a:r>
            <a:r>
              <a:rPr dirty="0" spc="-45"/>
              <a:t> </a:t>
            </a:r>
            <a:r>
              <a:rPr dirty="0" spc="-25"/>
              <a:t>olmalıdır.</a:t>
            </a:r>
          </a:p>
          <a:p>
            <a:pPr marL="336550" indent="-323850">
              <a:lnSpc>
                <a:spcPct val="100000"/>
              </a:lnSpc>
              <a:spcBef>
                <a:spcPts val="45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5"/>
              <a:t>Etkinlik içinde geçen ö</a:t>
            </a:r>
            <a:r>
              <a:rPr dirty="0" spc="-5">
                <a:latin typeface="RobotoRegular"/>
                <a:cs typeface="RobotoRegular"/>
              </a:rPr>
              <a:t>ğ</a:t>
            </a:r>
            <a:r>
              <a:rPr dirty="0" spc="-5"/>
              <a:t>rencinin </a:t>
            </a:r>
            <a:r>
              <a:rPr dirty="0"/>
              <a:t>bilmedi</a:t>
            </a:r>
            <a:r>
              <a:rPr dirty="0">
                <a:latin typeface="RobotoRegular"/>
                <a:cs typeface="RobotoRegular"/>
              </a:rPr>
              <a:t>ğ</a:t>
            </a:r>
            <a:r>
              <a:rPr dirty="0"/>
              <a:t>i </a:t>
            </a:r>
            <a:r>
              <a:rPr dirty="0" spc="-15"/>
              <a:t>kavramlar</a:t>
            </a:r>
            <a:r>
              <a:rPr dirty="0" spc="-30"/>
              <a:t> </a:t>
            </a:r>
            <a:r>
              <a:rPr dirty="0" spc="-25"/>
              <a:t>açıklanır.</a:t>
            </a:r>
          </a:p>
          <a:p>
            <a:pPr marL="336550" indent="-32385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10"/>
              <a:t>Resim </a:t>
            </a:r>
            <a:r>
              <a:rPr dirty="0" spc="-5"/>
              <a:t>çizmek </a:t>
            </a:r>
            <a:r>
              <a:rPr dirty="0" spc="-15"/>
              <a:t>ve </a:t>
            </a:r>
            <a:r>
              <a:rPr dirty="0" spc="-10"/>
              <a:t>gözlerini kapatmak </a:t>
            </a:r>
            <a:r>
              <a:rPr dirty="0" spc="-15"/>
              <a:t>istemeyen </a:t>
            </a:r>
            <a:r>
              <a:rPr dirty="0" spc="-5"/>
              <a:t>ö</a:t>
            </a:r>
            <a:r>
              <a:rPr dirty="0" spc="-5">
                <a:latin typeface="RobotoRegular"/>
                <a:cs typeface="RobotoRegular"/>
              </a:rPr>
              <a:t>ğ</a:t>
            </a:r>
            <a:r>
              <a:rPr dirty="0" spc="-5"/>
              <a:t>renciler</a:t>
            </a:r>
            <a:r>
              <a:rPr dirty="0" spc="114"/>
              <a:t> </a:t>
            </a:r>
            <a:r>
              <a:rPr dirty="0" spc="-10"/>
              <a:t>zorlanmaz.</a:t>
            </a:r>
          </a:p>
          <a:p>
            <a:pPr marL="336550" marR="419100" indent="-323850">
              <a:lnSpc>
                <a:spcPts val="2250"/>
              </a:lnSpc>
              <a:spcBef>
                <a:spcPts val="780"/>
              </a:spcBef>
              <a:buFont typeface="Arial"/>
              <a:buChar char="•"/>
              <a:tabLst>
                <a:tab pos="335915" algn="l"/>
                <a:tab pos="336550" algn="l"/>
              </a:tabLst>
            </a:pPr>
            <a:r>
              <a:rPr dirty="0" spc="-10"/>
              <a:t>Küçük </a:t>
            </a:r>
            <a:r>
              <a:rPr dirty="0" spc="-5"/>
              <a:t>grup çalı</a:t>
            </a:r>
            <a:r>
              <a:rPr dirty="0" spc="-5">
                <a:latin typeface="RobotoRegular"/>
                <a:cs typeface="RobotoRegular"/>
              </a:rPr>
              <a:t>ş</a:t>
            </a:r>
            <a:r>
              <a:rPr dirty="0" spc="-5"/>
              <a:t>ması sırasında ö</a:t>
            </a:r>
            <a:r>
              <a:rPr dirty="0" spc="-5">
                <a:latin typeface="RobotoRegular"/>
                <a:cs typeface="RobotoRegular"/>
              </a:rPr>
              <a:t>ğ</a:t>
            </a:r>
            <a:r>
              <a:rPr dirty="0" spc="-5"/>
              <a:t>rencilerin </a:t>
            </a:r>
            <a:r>
              <a:rPr dirty="0" spc="-10"/>
              <a:t>gruplara </a:t>
            </a:r>
            <a:r>
              <a:rPr dirty="0"/>
              <a:t>e</a:t>
            </a:r>
            <a:r>
              <a:rPr dirty="0">
                <a:latin typeface="RobotoRegular"/>
                <a:cs typeface="RobotoRegular"/>
              </a:rPr>
              <a:t>ş</a:t>
            </a:r>
            <a:r>
              <a:rPr dirty="0"/>
              <a:t>it da</a:t>
            </a:r>
            <a:r>
              <a:rPr dirty="0">
                <a:latin typeface="RobotoRegular"/>
                <a:cs typeface="RobotoRegular"/>
              </a:rPr>
              <a:t>ğ</a:t>
            </a:r>
            <a:r>
              <a:rPr dirty="0"/>
              <a:t>ılımı  </a:t>
            </a:r>
            <a:r>
              <a:rPr dirty="0" spc="-25"/>
              <a:t>sa</a:t>
            </a:r>
            <a:r>
              <a:rPr dirty="0" spc="-25">
                <a:latin typeface="RobotoRegular"/>
                <a:cs typeface="RobotoRegular"/>
              </a:rPr>
              <a:t>ğ</a:t>
            </a:r>
            <a:r>
              <a:rPr dirty="0" spc="-25"/>
              <a:t>lanır.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5793" y="2960179"/>
            <a:ext cx="5008245" cy="951230"/>
          </a:xfrm>
          <a:prstGeom prst="rect"/>
        </p:spPr>
        <p:txBody>
          <a:bodyPr wrap="square" lIns="0" tIns="68580" rIns="0" bIns="0" rtlCol="0" vert="horz">
            <a:spAutoFit/>
          </a:bodyPr>
          <a:lstStyle/>
          <a:p>
            <a:pPr marL="974725" marR="5080" indent="-962025">
              <a:lnSpc>
                <a:spcPts val="3450"/>
              </a:lnSpc>
              <a:spcBef>
                <a:spcPts val="540"/>
              </a:spcBef>
            </a:pPr>
            <a:r>
              <a:rPr dirty="0" sz="3200" spc="-20"/>
              <a:t>PS</a:t>
            </a:r>
            <a:r>
              <a:rPr dirty="0" sz="3200" spc="-20" b="0">
                <a:latin typeface="Roboto"/>
                <a:cs typeface="Roboto"/>
              </a:rPr>
              <a:t>İ</a:t>
            </a:r>
            <a:r>
              <a:rPr dirty="0" sz="3200" spc="-20"/>
              <a:t>KOE</a:t>
            </a:r>
            <a:r>
              <a:rPr dirty="0" sz="3200" spc="-20" b="0">
                <a:latin typeface="Roboto"/>
                <a:cs typeface="Roboto"/>
              </a:rPr>
              <a:t>Ğİ</a:t>
            </a:r>
            <a:r>
              <a:rPr dirty="0" sz="3200" spc="-20"/>
              <a:t>T</a:t>
            </a:r>
            <a:r>
              <a:rPr dirty="0" sz="3200" spc="-20" b="0">
                <a:latin typeface="Roboto"/>
                <a:cs typeface="Roboto"/>
              </a:rPr>
              <a:t>İ</a:t>
            </a:r>
            <a:r>
              <a:rPr dirty="0" sz="3200" spc="-20"/>
              <a:t>M</a:t>
            </a:r>
            <a:r>
              <a:rPr dirty="0" sz="3200" spc="-135"/>
              <a:t> </a:t>
            </a:r>
            <a:r>
              <a:rPr dirty="0" sz="3200" spc="-5"/>
              <a:t>Ö</a:t>
            </a:r>
            <a:r>
              <a:rPr dirty="0" sz="3200" spc="-5" b="0">
                <a:latin typeface="Roboto"/>
                <a:cs typeface="Roboto"/>
              </a:rPr>
              <a:t>Ğ</a:t>
            </a:r>
            <a:r>
              <a:rPr dirty="0" sz="3200" spc="-5"/>
              <a:t>RENC</a:t>
            </a:r>
            <a:r>
              <a:rPr dirty="0" sz="3200" spc="-5" b="0">
                <a:latin typeface="Roboto"/>
                <a:cs typeface="Roboto"/>
              </a:rPr>
              <a:t>İ  </a:t>
            </a:r>
            <a:r>
              <a:rPr dirty="0" sz="3200" spc="-15"/>
              <a:t>OTURUMLARI</a:t>
            </a:r>
            <a:endParaRPr sz="32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551" y="1484782"/>
            <a:ext cx="8281034" cy="1318260"/>
          </a:xfrm>
          <a:custGeom>
            <a:avLst/>
            <a:gdLst/>
            <a:ahLst/>
            <a:cxnLst/>
            <a:rect l="l" t="t" r="r" b="b"/>
            <a:pathLst>
              <a:path w="8281034" h="1318260">
                <a:moveTo>
                  <a:pt x="8280908" y="1317742"/>
                </a:moveTo>
                <a:lnTo>
                  <a:pt x="0" y="1317742"/>
                </a:lnTo>
                <a:lnTo>
                  <a:pt x="0" y="0"/>
                </a:lnTo>
                <a:lnTo>
                  <a:pt x="8280908" y="0"/>
                </a:lnTo>
                <a:lnTo>
                  <a:pt x="8280908" y="1317742"/>
                </a:lnTo>
                <a:close/>
              </a:path>
            </a:pathLst>
          </a:custGeom>
          <a:solidFill>
            <a:srgbClr val="528B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2751" y="1638833"/>
            <a:ext cx="5008245" cy="951230"/>
          </a:xfrm>
          <a:prstGeom prst="rect"/>
        </p:spPr>
        <p:txBody>
          <a:bodyPr wrap="square" lIns="0" tIns="68580" rIns="0" bIns="0" rtlCol="0" vert="horz">
            <a:spAutoFit/>
          </a:bodyPr>
          <a:lstStyle/>
          <a:p>
            <a:pPr marL="974725" marR="5080" indent="-962025">
              <a:lnSpc>
                <a:spcPts val="3450"/>
              </a:lnSpc>
              <a:spcBef>
                <a:spcPts val="540"/>
              </a:spcBef>
            </a:pPr>
            <a:r>
              <a:rPr dirty="0" sz="3200" spc="-20">
                <a:solidFill>
                  <a:srgbClr val="FFFFFF"/>
                </a:solidFill>
              </a:rPr>
              <a:t>PS</a:t>
            </a:r>
            <a:r>
              <a:rPr dirty="0" sz="3200" spc="-20" b="0">
                <a:solidFill>
                  <a:srgbClr val="FFFFFF"/>
                </a:solidFill>
                <a:latin typeface="Roboto"/>
                <a:cs typeface="Roboto"/>
              </a:rPr>
              <a:t>İ</a:t>
            </a:r>
            <a:r>
              <a:rPr dirty="0" sz="3200" spc="-20">
                <a:solidFill>
                  <a:srgbClr val="FFFFFF"/>
                </a:solidFill>
              </a:rPr>
              <a:t>KOE</a:t>
            </a:r>
            <a:r>
              <a:rPr dirty="0" sz="3200" spc="-20" b="0">
                <a:solidFill>
                  <a:srgbClr val="FFFFFF"/>
                </a:solidFill>
                <a:latin typeface="Roboto"/>
                <a:cs typeface="Roboto"/>
              </a:rPr>
              <a:t>Ğİ</a:t>
            </a:r>
            <a:r>
              <a:rPr dirty="0" sz="3200" spc="-20">
                <a:solidFill>
                  <a:srgbClr val="FFFFFF"/>
                </a:solidFill>
              </a:rPr>
              <a:t>T</a:t>
            </a:r>
            <a:r>
              <a:rPr dirty="0" sz="3200" spc="-20" b="0">
                <a:solidFill>
                  <a:srgbClr val="FFFFFF"/>
                </a:solidFill>
                <a:latin typeface="Roboto"/>
                <a:cs typeface="Roboto"/>
              </a:rPr>
              <a:t>İ</a:t>
            </a:r>
            <a:r>
              <a:rPr dirty="0" sz="3200" spc="-20">
                <a:solidFill>
                  <a:srgbClr val="FFFFFF"/>
                </a:solidFill>
              </a:rPr>
              <a:t>M</a:t>
            </a:r>
            <a:r>
              <a:rPr dirty="0" sz="3200" spc="-135">
                <a:solidFill>
                  <a:srgbClr val="FFFFFF"/>
                </a:solidFill>
              </a:rPr>
              <a:t> </a:t>
            </a:r>
            <a:r>
              <a:rPr dirty="0" sz="3200" spc="-5">
                <a:solidFill>
                  <a:srgbClr val="FFFFFF"/>
                </a:solidFill>
              </a:rPr>
              <a:t>Ö</a:t>
            </a:r>
            <a:r>
              <a:rPr dirty="0" sz="3200" spc="-5" b="0">
                <a:solidFill>
                  <a:srgbClr val="FFFFFF"/>
                </a:solidFill>
                <a:latin typeface="Roboto"/>
                <a:cs typeface="Roboto"/>
              </a:rPr>
              <a:t>Ğ</a:t>
            </a:r>
            <a:r>
              <a:rPr dirty="0" sz="3200" spc="-5">
                <a:solidFill>
                  <a:srgbClr val="FFFFFF"/>
                </a:solidFill>
              </a:rPr>
              <a:t>RENC</a:t>
            </a:r>
            <a:r>
              <a:rPr dirty="0" sz="3200" spc="-5" b="0">
                <a:solidFill>
                  <a:srgbClr val="FFFFFF"/>
                </a:solidFill>
                <a:latin typeface="Roboto"/>
                <a:cs typeface="Roboto"/>
              </a:rPr>
              <a:t>İ  </a:t>
            </a:r>
            <a:r>
              <a:rPr dirty="0" sz="3200" spc="-15">
                <a:solidFill>
                  <a:srgbClr val="FFFFFF"/>
                </a:solidFill>
              </a:rPr>
              <a:t>OTURUMLARI</a:t>
            </a:r>
            <a:endParaRPr sz="3200">
              <a:latin typeface="Roboto"/>
              <a:cs typeface="Robo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593" y="2802519"/>
            <a:ext cx="8272813" cy="2767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67170" y="4119486"/>
            <a:ext cx="110109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FFFFFF"/>
                </a:solidFill>
                <a:latin typeface="RobotoRegular"/>
                <a:cs typeface="RobotoRegular"/>
              </a:rPr>
              <a:t>İ</a:t>
            </a:r>
            <a:r>
              <a:rPr dirty="0" sz="3200">
                <a:solidFill>
                  <a:srgbClr val="FFFFFF"/>
                </a:solidFill>
                <a:latin typeface="Carlito"/>
                <a:cs typeface="Carlito"/>
              </a:rPr>
              <a:t>l</a:t>
            </a:r>
            <a:r>
              <a:rPr dirty="0" sz="3200" spc="-110">
                <a:solidFill>
                  <a:srgbClr val="FFFFFF"/>
                </a:solidFill>
                <a:latin typeface="Carlito"/>
                <a:cs typeface="Carlito"/>
              </a:rPr>
              <a:t>k</a:t>
            </a:r>
            <a:r>
              <a:rPr dirty="0" sz="320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dirty="0" sz="3200" spc="-45">
                <a:solidFill>
                  <a:srgbClr val="FFFFFF"/>
                </a:solidFill>
                <a:latin typeface="Carlito"/>
                <a:cs typeface="Carlito"/>
              </a:rPr>
              <a:t>k</a:t>
            </a:r>
            <a:r>
              <a:rPr dirty="0" sz="3200">
                <a:solidFill>
                  <a:srgbClr val="FFFFFF"/>
                </a:solidFill>
                <a:latin typeface="Carlito"/>
                <a:cs typeface="Carlito"/>
              </a:rPr>
              <a:t>ul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3807" y="3900411"/>
            <a:ext cx="146304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>
                <a:solidFill>
                  <a:srgbClr val="FFFFFF"/>
                </a:solidFill>
                <a:latin typeface="Carlito"/>
                <a:cs typeface="Carlito"/>
              </a:rPr>
              <a:t>Ortaokul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01471" y="3900411"/>
            <a:ext cx="65087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FFFFFF"/>
                </a:solidFill>
                <a:latin typeface="Carlito"/>
                <a:cs typeface="Carlito"/>
              </a:rPr>
              <a:t>Lise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9551" y="5569788"/>
            <a:ext cx="8281034" cy="307975"/>
          </a:xfrm>
          <a:custGeom>
            <a:avLst/>
            <a:gdLst/>
            <a:ahLst/>
            <a:cxnLst/>
            <a:rect l="l" t="t" r="r" b="b"/>
            <a:pathLst>
              <a:path w="8281034" h="307975">
                <a:moveTo>
                  <a:pt x="8280908" y="307474"/>
                </a:moveTo>
                <a:lnTo>
                  <a:pt x="0" y="307474"/>
                </a:lnTo>
                <a:lnTo>
                  <a:pt x="0" y="0"/>
                </a:lnTo>
                <a:lnTo>
                  <a:pt x="8280908" y="0"/>
                </a:lnTo>
                <a:lnTo>
                  <a:pt x="8280908" y="307474"/>
                </a:lnTo>
                <a:close/>
              </a:path>
            </a:pathLst>
          </a:custGeom>
          <a:solidFill>
            <a:srgbClr val="528BB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293" y="1266792"/>
            <a:ext cx="15347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0"/>
              <a:t>K</a:t>
            </a:r>
            <a:r>
              <a:rPr dirty="0" sz="2800"/>
              <a:t>onu</a:t>
            </a:r>
            <a:r>
              <a:rPr dirty="0" sz="2800" spc="-5"/>
              <a:t>l</a:t>
            </a:r>
            <a:r>
              <a:rPr dirty="0" sz="2800"/>
              <a:t>ar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67052" y="2136266"/>
            <a:ext cx="5122545" cy="29972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335280" indent="-32321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Carlito"/>
                <a:cs typeface="Carlito"/>
              </a:rPr>
              <a:t>Normalle</a:t>
            </a:r>
            <a:r>
              <a:rPr dirty="0" sz="2000">
                <a:latin typeface="RobotoRegular"/>
                <a:cs typeface="RobotoRegular"/>
              </a:rPr>
              <a:t>ş</a:t>
            </a:r>
            <a:r>
              <a:rPr dirty="0" sz="2000">
                <a:latin typeface="Carlito"/>
                <a:cs typeface="Carlito"/>
              </a:rPr>
              <a:t>me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 spc="-5">
                <a:latin typeface="Carlito"/>
                <a:cs typeface="Carlito"/>
              </a:rPr>
              <a:t>Duyguları </a:t>
            </a:r>
            <a:r>
              <a:rPr dirty="0" sz="2000" spc="-10">
                <a:latin typeface="Carlito"/>
                <a:cs typeface="Carlito"/>
              </a:rPr>
              <a:t>ifade</a:t>
            </a:r>
            <a:r>
              <a:rPr dirty="0" sz="2000" spc="-70">
                <a:latin typeface="Carlito"/>
                <a:cs typeface="Carlito"/>
              </a:rPr>
              <a:t> </a:t>
            </a:r>
            <a:r>
              <a:rPr dirty="0" sz="2000" spc="-5">
                <a:latin typeface="Carlito"/>
                <a:cs typeface="Carlito"/>
              </a:rPr>
              <a:t>etme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Carlito"/>
                <a:cs typeface="Carlito"/>
              </a:rPr>
              <a:t>Salgın </a:t>
            </a:r>
            <a:r>
              <a:rPr dirty="0" sz="2000" spc="-10">
                <a:latin typeface="Carlito"/>
                <a:cs typeface="Carlito"/>
              </a:rPr>
              <a:t>hastalıktan korunma</a:t>
            </a:r>
            <a:r>
              <a:rPr dirty="0" sz="2000" spc="-45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yöntemleri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 spc="-5">
                <a:latin typeface="Carlito"/>
                <a:cs typeface="Carlito"/>
              </a:rPr>
              <a:t>Rahatlama </a:t>
            </a:r>
            <a:r>
              <a:rPr dirty="0" sz="2000" spc="-10">
                <a:latin typeface="Carlito"/>
                <a:cs typeface="Carlito"/>
              </a:rPr>
              <a:t>ve </a:t>
            </a:r>
            <a:r>
              <a:rPr dirty="0" sz="2000" spc="-5">
                <a:latin typeface="Carlito"/>
                <a:cs typeface="Carlito"/>
              </a:rPr>
              <a:t>gev</a:t>
            </a:r>
            <a:r>
              <a:rPr dirty="0" sz="2000" spc="-5">
                <a:latin typeface="RobotoRegular"/>
                <a:cs typeface="RobotoRegular"/>
              </a:rPr>
              <a:t>ş</a:t>
            </a:r>
            <a:r>
              <a:rPr dirty="0" sz="2000" spc="-5">
                <a:latin typeface="Carlito"/>
                <a:cs typeface="Carlito"/>
              </a:rPr>
              <a:t>eme</a:t>
            </a:r>
            <a:r>
              <a:rPr dirty="0" sz="2000" spc="-45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yöntemleri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Carlito"/>
                <a:cs typeface="Carlito"/>
              </a:rPr>
              <a:t>Olumlu ba</a:t>
            </a:r>
            <a:r>
              <a:rPr dirty="0" sz="2000">
                <a:latin typeface="RobotoRegular"/>
                <a:cs typeface="RobotoRegular"/>
              </a:rPr>
              <a:t>ş</a:t>
            </a:r>
            <a:r>
              <a:rPr dirty="0" sz="2000">
                <a:latin typeface="Carlito"/>
                <a:cs typeface="Carlito"/>
              </a:rPr>
              <a:t>a çıkma</a:t>
            </a:r>
            <a:r>
              <a:rPr dirty="0" sz="2000" spc="-85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yöntemleri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Carlito"/>
                <a:cs typeface="Carlito"/>
              </a:rPr>
              <a:t>Güçlü</a:t>
            </a:r>
            <a:r>
              <a:rPr dirty="0" sz="2000" spc="-30">
                <a:latin typeface="Carlito"/>
                <a:cs typeface="Carlito"/>
              </a:rPr>
              <a:t> </a:t>
            </a:r>
            <a:r>
              <a:rPr dirty="0" sz="2000" spc="-5">
                <a:latin typeface="Carlito"/>
                <a:cs typeface="Carlito"/>
              </a:rPr>
              <a:t>yanlarım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 spc="-10">
                <a:latin typeface="Carlito"/>
                <a:cs typeface="Carlito"/>
              </a:rPr>
              <a:t>Destek</a:t>
            </a:r>
            <a:r>
              <a:rPr dirty="0" sz="2000" spc="-100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kaynaklarım</a:t>
            </a:r>
            <a:endParaRPr sz="2000">
              <a:latin typeface="Carlito"/>
              <a:cs typeface="Carlito"/>
            </a:endParaRPr>
          </a:p>
          <a:p>
            <a:pPr marL="335280" indent="-32321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35280" algn="l"/>
                <a:tab pos="335915" algn="l"/>
              </a:tabLst>
            </a:pPr>
            <a:r>
              <a:rPr dirty="0" sz="2000">
                <a:latin typeface="Carlito"/>
                <a:cs typeface="Carlito"/>
              </a:rPr>
              <a:t>Gelece</a:t>
            </a:r>
            <a:r>
              <a:rPr dirty="0" sz="2000">
                <a:latin typeface="RobotoRegular"/>
                <a:cs typeface="RobotoRegular"/>
              </a:rPr>
              <a:t>ğ</a:t>
            </a:r>
            <a:r>
              <a:rPr dirty="0" sz="2000">
                <a:latin typeface="Carlito"/>
                <a:cs typeface="Carlito"/>
              </a:rPr>
              <a:t>e </a:t>
            </a:r>
            <a:r>
              <a:rPr dirty="0" sz="2000" spc="-5">
                <a:latin typeface="Carlito"/>
                <a:cs typeface="Carlito"/>
              </a:rPr>
              <a:t>yönelik </a:t>
            </a:r>
            <a:r>
              <a:rPr dirty="0" sz="2000">
                <a:latin typeface="Carlito"/>
                <a:cs typeface="Carlito"/>
              </a:rPr>
              <a:t>olumlu bakı</a:t>
            </a:r>
            <a:r>
              <a:rPr dirty="0" sz="2000">
                <a:latin typeface="RobotoRegular"/>
                <a:cs typeface="RobotoRegular"/>
              </a:rPr>
              <a:t>ş </a:t>
            </a:r>
            <a:r>
              <a:rPr dirty="0" sz="2000">
                <a:latin typeface="Carlito"/>
                <a:cs typeface="Carlito"/>
              </a:rPr>
              <a:t>açısı</a:t>
            </a:r>
            <a:r>
              <a:rPr dirty="0" sz="2000" spc="-130">
                <a:latin typeface="Carlito"/>
                <a:cs typeface="Carlito"/>
              </a:rPr>
              <a:t> </a:t>
            </a:r>
            <a:r>
              <a:rPr dirty="0" sz="2000" spc="-5">
                <a:latin typeface="Carlito"/>
                <a:cs typeface="Carlito"/>
              </a:rPr>
              <a:t>geli</a:t>
            </a:r>
            <a:r>
              <a:rPr dirty="0" sz="2000" spc="-5">
                <a:latin typeface="RobotoRegular"/>
                <a:cs typeface="RobotoRegular"/>
              </a:rPr>
              <a:t>ş</a:t>
            </a:r>
            <a:r>
              <a:rPr dirty="0" sz="2000" spc="-5">
                <a:latin typeface="Carlito"/>
                <a:cs typeface="Carlito"/>
              </a:rPr>
              <a:t>tirme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355" y="367196"/>
            <a:ext cx="50247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00"/>
                </a:solidFill>
              </a:rPr>
              <a:t>Okul </a:t>
            </a:r>
            <a:r>
              <a:rPr dirty="0" sz="2400" spc="-10">
                <a:solidFill>
                  <a:srgbClr val="000000"/>
                </a:solidFill>
              </a:rPr>
              <a:t>Öncesi/</a:t>
            </a:r>
            <a:r>
              <a:rPr dirty="0" sz="2400" spc="-10" b="0">
                <a:solidFill>
                  <a:srgbClr val="000000"/>
                </a:solidFill>
                <a:latin typeface="Roboto"/>
                <a:cs typeface="Roboto"/>
              </a:rPr>
              <a:t>İ</a:t>
            </a:r>
            <a:r>
              <a:rPr dirty="0" sz="2400" spc="-10">
                <a:solidFill>
                  <a:srgbClr val="000000"/>
                </a:solidFill>
              </a:rPr>
              <a:t>lkokul</a:t>
            </a:r>
            <a:r>
              <a:rPr dirty="0" sz="2400" spc="-125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Etkinlikler</a:t>
            </a:r>
            <a:endParaRPr sz="24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9720" y="1278362"/>
            <a:ext cx="2416175" cy="675640"/>
          </a:xfrm>
          <a:prstGeom prst="rect">
            <a:avLst/>
          </a:prstGeom>
          <a:solidFill>
            <a:srgbClr val="EC7C30"/>
          </a:solidFill>
        </p:spPr>
        <p:txBody>
          <a:bodyPr wrap="square" lIns="0" tIns="164465" rIns="0" bIns="0" rtlCol="0" vert="horz">
            <a:spAutoFit/>
          </a:bodyPr>
          <a:lstStyle/>
          <a:p>
            <a:pPr marL="548005">
              <a:lnSpc>
                <a:spcPct val="100000"/>
              </a:lnSpc>
              <a:spcBef>
                <a:spcPts val="1295"/>
              </a:spcBef>
            </a:pPr>
            <a:r>
              <a:rPr dirty="0" sz="2000" spc="-5" b="1">
                <a:latin typeface="Carlito"/>
                <a:cs typeface="Carlito"/>
              </a:rPr>
              <a:t>Sincap</a:t>
            </a:r>
            <a:r>
              <a:rPr dirty="0" sz="2000" spc="-60" b="1">
                <a:latin typeface="Carlito"/>
                <a:cs typeface="Carlito"/>
              </a:rPr>
              <a:t> </a:t>
            </a:r>
            <a:r>
              <a:rPr dirty="0" sz="2000" b="1">
                <a:latin typeface="Carlito"/>
                <a:cs typeface="Carlito"/>
              </a:rPr>
              <a:t>Ailesi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39720" y="1940760"/>
            <a:ext cx="2416175" cy="1623060"/>
            <a:chOff x="1039720" y="1940760"/>
            <a:chExt cx="2416175" cy="1623060"/>
          </a:xfrm>
        </p:grpSpPr>
        <p:sp>
          <p:nvSpPr>
            <p:cNvPr id="5" name="object 5"/>
            <p:cNvSpPr/>
            <p:nvPr/>
          </p:nvSpPr>
          <p:spPr>
            <a:xfrm>
              <a:off x="1046070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2402972" y="1609939"/>
                  </a:moveTo>
                  <a:lnTo>
                    <a:pt x="0" y="1609939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609939"/>
                  </a:lnTo>
                  <a:close/>
                </a:path>
              </a:pathLst>
            </a:custGeom>
            <a:solidFill>
              <a:srgbClr val="F7D4CA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46070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0" y="0"/>
                  </a:moveTo>
                  <a:lnTo>
                    <a:pt x="2402972" y="0"/>
                  </a:lnTo>
                  <a:lnTo>
                    <a:pt x="2402972" y="1609939"/>
                  </a:lnTo>
                  <a:lnTo>
                    <a:pt x="0" y="1609939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F7D4C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959947" y="1987994"/>
            <a:ext cx="2258060" cy="140271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dönemlerindeki</a:t>
            </a:r>
            <a:r>
              <a:rPr dirty="0" sz="1600" spc="-114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duygu,  </a:t>
            </a:r>
            <a:r>
              <a:rPr dirty="0" sz="1600">
                <a:latin typeface="Carlito"/>
                <a:cs typeface="Carlito"/>
              </a:rPr>
              <a:t>dü</a:t>
            </a:r>
            <a:r>
              <a:rPr dirty="0" sz="1600">
                <a:latin typeface="RobotoRegular"/>
                <a:cs typeface="RobotoRegular"/>
              </a:rPr>
              <a:t>ş</a:t>
            </a:r>
            <a:r>
              <a:rPr dirty="0" sz="1600">
                <a:latin typeface="Carlito"/>
                <a:cs typeface="Carlito"/>
              </a:rPr>
              <a:t>ünce </a:t>
            </a:r>
            <a:r>
              <a:rPr dirty="0" sz="1600" spc="-10">
                <a:latin typeface="Carlito"/>
                <a:cs typeface="Carlito"/>
              </a:rPr>
              <a:t>ve  </a:t>
            </a:r>
            <a:r>
              <a:rPr dirty="0" sz="1600" spc="-5">
                <a:latin typeface="Carlito"/>
                <a:cs typeface="Carlito"/>
              </a:rPr>
              <a:t>davranı</a:t>
            </a:r>
            <a:r>
              <a:rPr dirty="0" sz="1600" spc="-5">
                <a:latin typeface="RobotoRegular"/>
                <a:cs typeface="RobotoRegular"/>
              </a:rPr>
              <a:t>ş</a:t>
            </a:r>
            <a:r>
              <a:rPr dirty="0" sz="1600" spc="-5">
                <a:latin typeface="Carlito"/>
                <a:cs typeface="Carlito"/>
              </a:rPr>
              <a:t>larını tanır </a:t>
            </a:r>
            <a:r>
              <a:rPr dirty="0" sz="1600" spc="-10">
                <a:latin typeface="Carlito"/>
                <a:cs typeface="Carlito"/>
              </a:rPr>
              <a:t>ve  </a:t>
            </a:r>
            <a:r>
              <a:rPr dirty="0" sz="1600">
                <a:latin typeface="Carlito"/>
                <a:cs typeface="Carlito"/>
              </a:rPr>
              <a:t>normal oldu</a:t>
            </a:r>
            <a:r>
              <a:rPr dirty="0" sz="1600">
                <a:latin typeface="RobotoRegular"/>
                <a:cs typeface="RobotoRegular"/>
              </a:rPr>
              <a:t>ğ</a:t>
            </a:r>
            <a:r>
              <a:rPr dirty="0" sz="1600">
                <a:latin typeface="Carlito"/>
                <a:cs typeface="Carlito"/>
              </a:rPr>
              <a:t>unu</a:t>
            </a:r>
            <a:r>
              <a:rPr dirty="0" sz="1600" spc="-14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bilir.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60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 </a:t>
            </a: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: </a:t>
            </a:r>
            <a:r>
              <a:rPr dirty="0" sz="1600">
                <a:latin typeface="Carlito"/>
                <a:cs typeface="Carlito"/>
              </a:rPr>
              <a:t>30</a:t>
            </a:r>
            <a:r>
              <a:rPr dirty="0" sz="1600" spc="-10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79117" y="1278362"/>
            <a:ext cx="2416175" cy="675640"/>
          </a:xfrm>
          <a:prstGeom prst="rect">
            <a:avLst/>
          </a:prstGeom>
          <a:solidFill>
            <a:srgbClr val="A4A4A4"/>
          </a:solidFill>
        </p:spPr>
        <p:txBody>
          <a:bodyPr wrap="square" lIns="0" tIns="164465" rIns="0" bIns="0" rtlCol="0" vert="horz">
            <a:spAutoFit/>
          </a:bodyPr>
          <a:lstStyle/>
          <a:p>
            <a:pPr marL="262255">
              <a:lnSpc>
                <a:spcPct val="100000"/>
              </a:lnSpc>
              <a:spcBef>
                <a:spcPts val="1295"/>
              </a:spcBef>
            </a:pPr>
            <a:r>
              <a:rPr dirty="0" sz="2000" spc="-5" b="1">
                <a:latin typeface="Carlito"/>
                <a:cs typeface="Carlito"/>
              </a:rPr>
              <a:t>Birlikte</a:t>
            </a:r>
            <a:r>
              <a:rPr dirty="0" sz="2000" spc="-100" b="1">
                <a:latin typeface="Carlito"/>
                <a:cs typeface="Carlito"/>
              </a:rPr>
              <a:t> </a:t>
            </a:r>
            <a:r>
              <a:rPr dirty="0" sz="2000" spc="-5" b="1">
                <a:latin typeface="Carlito"/>
                <a:cs typeface="Carlito"/>
              </a:rPr>
              <a:t>Önlüyoruz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779117" y="1940760"/>
            <a:ext cx="2416175" cy="1623060"/>
            <a:chOff x="3779117" y="1940760"/>
            <a:chExt cx="2416175" cy="1623060"/>
          </a:xfrm>
        </p:grpSpPr>
        <p:sp>
          <p:nvSpPr>
            <p:cNvPr id="10" name="object 10"/>
            <p:cNvSpPr/>
            <p:nvPr/>
          </p:nvSpPr>
          <p:spPr>
            <a:xfrm>
              <a:off x="3785467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2402972" y="1609939"/>
                  </a:moveTo>
                  <a:lnTo>
                    <a:pt x="0" y="1609939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609939"/>
                  </a:lnTo>
                  <a:close/>
                </a:path>
              </a:pathLst>
            </a:custGeom>
            <a:solidFill>
              <a:srgbClr val="DFDFDF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785467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0" y="0"/>
                  </a:moveTo>
                  <a:lnTo>
                    <a:pt x="2402972" y="0"/>
                  </a:lnTo>
                  <a:lnTo>
                    <a:pt x="2402972" y="1609939"/>
                  </a:lnTo>
                  <a:lnTo>
                    <a:pt x="0" y="1609939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697313" y="2001837"/>
            <a:ext cx="1744345" cy="154241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55600" marR="5080" indent="-342900">
              <a:lnSpc>
                <a:spcPts val="1950"/>
              </a:lnSpc>
              <a:spcBef>
                <a:spcPts val="34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800" spc="-5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800" spc="-5">
                <a:latin typeface="Carlito"/>
                <a:cs typeface="Carlito"/>
              </a:rPr>
              <a:t>Salgın  </a:t>
            </a:r>
            <a:r>
              <a:rPr dirty="0" sz="1800" spc="-10">
                <a:latin typeface="Carlito"/>
                <a:cs typeface="Carlito"/>
              </a:rPr>
              <a:t>hastalıktan  korunmak </a:t>
            </a:r>
            <a:r>
              <a:rPr dirty="0" sz="1800">
                <a:latin typeface="Carlito"/>
                <a:cs typeface="Carlito"/>
              </a:rPr>
              <a:t>için  </a:t>
            </a:r>
            <a:r>
              <a:rPr dirty="0" sz="1800" spc="-5">
                <a:latin typeface="Carlito"/>
                <a:cs typeface="Carlito"/>
              </a:rPr>
              <a:t>alması</a:t>
            </a:r>
            <a:r>
              <a:rPr dirty="0" sz="1800" spc="-175">
                <a:latin typeface="Carlito"/>
                <a:cs typeface="Carlito"/>
              </a:rPr>
              <a:t> </a:t>
            </a:r>
            <a:r>
              <a:rPr dirty="0" sz="1800" spc="-15">
                <a:latin typeface="Carlito"/>
                <a:cs typeface="Carlito"/>
              </a:rPr>
              <a:t>gereken  </a:t>
            </a:r>
            <a:r>
              <a:rPr dirty="0" sz="1800">
                <a:latin typeface="Carlito"/>
                <a:cs typeface="Carlito"/>
              </a:rPr>
              <a:t>önlemleri</a:t>
            </a:r>
            <a:r>
              <a:rPr dirty="0" sz="1800" spc="-130">
                <a:latin typeface="Carlito"/>
                <a:cs typeface="Carlito"/>
              </a:rPr>
              <a:t> </a:t>
            </a:r>
            <a:r>
              <a:rPr dirty="0" sz="1800" spc="-35">
                <a:latin typeface="Carlito"/>
                <a:cs typeface="Carlito"/>
              </a:rPr>
              <a:t>bilir.</a:t>
            </a:r>
            <a:endParaRPr sz="1800">
              <a:latin typeface="Carlito"/>
              <a:cs typeface="Carlito"/>
            </a:endParaRPr>
          </a:p>
          <a:p>
            <a:pPr marL="355600" indent="-330200">
              <a:lnSpc>
                <a:spcPct val="100000"/>
              </a:lnSpc>
              <a:spcBef>
                <a:spcPts val="3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20</a:t>
            </a:r>
            <a:r>
              <a:rPr dirty="0" sz="1600" spc="-13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8512" y="1278362"/>
            <a:ext cx="2416175" cy="67564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164465" rIns="0" bIns="0" rtlCol="0" vert="horz">
            <a:spAutoFit/>
          </a:bodyPr>
          <a:lstStyle/>
          <a:p>
            <a:pPr marL="614680">
              <a:lnSpc>
                <a:spcPct val="100000"/>
              </a:lnSpc>
              <a:spcBef>
                <a:spcPts val="1295"/>
              </a:spcBef>
            </a:pPr>
            <a:r>
              <a:rPr dirty="0" sz="2000" spc="-5" b="1">
                <a:latin typeface="Carlito"/>
                <a:cs typeface="Carlito"/>
              </a:rPr>
              <a:t>Güvenli</a:t>
            </a:r>
            <a:r>
              <a:rPr dirty="0" sz="2000" spc="-105" b="1">
                <a:latin typeface="Carlito"/>
                <a:cs typeface="Carlito"/>
              </a:rPr>
              <a:t> </a:t>
            </a:r>
            <a:r>
              <a:rPr dirty="0" sz="2000" spc="-55" b="1">
                <a:latin typeface="Carlito"/>
                <a:cs typeface="Carlito"/>
              </a:rPr>
              <a:t>Yer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518512" y="1940760"/>
            <a:ext cx="2416175" cy="1623060"/>
            <a:chOff x="6518512" y="1940760"/>
            <a:chExt cx="2416175" cy="1623060"/>
          </a:xfrm>
        </p:grpSpPr>
        <p:sp>
          <p:nvSpPr>
            <p:cNvPr id="15" name="object 15"/>
            <p:cNvSpPr/>
            <p:nvPr/>
          </p:nvSpPr>
          <p:spPr>
            <a:xfrm>
              <a:off x="6524862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2402972" y="1609939"/>
                  </a:moveTo>
                  <a:lnTo>
                    <a:pt x="0" y="1609939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609939"/>
                  </a:lnTo>
                  <a:close/>
                </a:path>
              </a:pathLst>
            </a:custGeom>
            <a:solidFill>
              <a:srgbClr val="FFE8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524862" y="1947110"/>
              <a:ext cx="2403475" cy="1610360"/>
            </a:xfrm>
            <a:custGeom>
              <a:avLst/>
              <a:gdLst/>
              <a:ahLst/>
              <a:cxnLst/>
              <a:rect l="l" t="t" r="r" b="b"/>
              <a:pathLst>
                <a:path w="2403475" h="1610360">
                  <a:moveTo>
                    <a:pt x="0" y="0"/>
                  </a:moveTo>
                  <a:lnTo>
                    <a:pt x="2402972" y="0"/>
                  </a:lnTo>
                  <a:lnTo>
                    <a:pt x="2402972" y="1609939"/>
                  </a:lnTo>
                  <a:lnTo>
                    <a:pt x="0" y="1609939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FFE8C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6438734" y="1987994"/>
            <a:ext cx="2197100" cy="118364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 bili</a:t>
            </a:r>
            <a:r>
              <a:rPr dirty="0" sz="1600">
                <a:latin typeface="RobotoRegular"/>
                <a:cs typeface="RobotoRegular"/>
              </a:rPr>
              <a:t>ş</a:t>
            </a:r>
            <a:r>
              <a:rPr dirty="0" sz="1600">
                <a:latin typeface="Carlito"/>
                <a:cs typeface="Carlito"/>
              </a:rPr>
              <a:t>sel  </a:t>
            </a:r>
            <a:r>
              <a:rPr dirty="0" sz="1600" spc="-10">
                <a:latin typeface="Carlito"/>
                <a:cs typeface="Carlito"/>
              </a:rPr>
              <a:t>ve </a:t>
            </a:r>
            <a:r>
              <a:rPr dirty="0" sz="1600" spc="-5">
                <a:latin typeface="Carlito"/>
                <a:cs typeface="Carlito"/>
              </a:rPr>
              <a:t>duygusal</a:t>
            </a:r>
            <a:r>
              <a:rPr dirty="0" sz="1600" spc="-10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rahatlama  </a:t>
            </a:r>
            <a:r>
              <a:rPr dirty="0" sz="1600" spc="-5">
                <a:latin typeface="Carlito"/>
                <a:cs typeface="Carlito"/>
              </a:rPr>
              <a:t>yollarını</a:t>
            </a:r>
            <a:r>
              <a:rPr dirty="0" sz="1600" spc="-5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bilir.</a:t>
            </a:r>
            <a:endParaRPr sz="1600">
              <a:latin typeface="Carlito"/>
              <a:cs typeface="Carlito"/>
            </a:endParaRPr>
          </a:p>
          <a:p>
            <a:pPr algn="just" marL="342900" indent="-330200">
              <a:lnSpc>
                <a:spcPct val="100000"/>
              </a:lnSpc>
              <a:spcBef>
                <a:spcPts val="65"/>
              </a:spcBef>
              <a:buChar char="•"/>
              <a:tabLst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30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9720" y="4096466"/>
            <a:ext cx="2416175" cy="73977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90805" rIns="0" bIns="0" rtlCol="0" vert="horz">
            <a:spAutoFit/>
          </a:bodyPr>
          <a:lstStyle/>
          <a:p>
            <a:pPr marL="395605" marR="378460" indent="85725">
              <a:lnSpc>
                <a:spcPts val="2180"/>
              </a:lnSpc>
              <a:spcBef>
                <a:spcPts val="715"/>
              </a:spcBef>
            </a:pPr>
            <a:r>
              <a:rPr dirty="0" sz="2000" spc="-10" b="1">
                <a:latin typeface="Carlito"/>
                <a:cs typeface="Carlito"/>
              </a:rPr>
              <a:t>Kendi </a:t>
            </a:r>
            <a:r>
              <a:rPr dirty="0" sz="2000" b="1">
                <a:latin typeface="Carlito"/>
                <a:cs typeface="Carlito"/>
              </a:rPr>
              <a:t>Ba</a:t>
            </a:r>
            <a:r>
              <a:rPr dirty="0" sz="2000" b="0">
                <a:latin typeface="Roboto"/>
                <a:cs typeface="Roboto"/>
              </a:rPr>
              <a:t>ş</a:t>
            </a:r>
            <a:r>
              <a:rPr dirty="0" sz="2000" b="1">
                <a:latin typeface="Carlito"/>
                <a:cs typeface="Carlito"/>
              </a:rPr>
              <a:t>ıma  </a:t>
            </a:r>
            <a:r>
              <a:rPr dirty="0" sz="2000" spc="-140" b="1">
                <a:latin typeface="Carlito"/>
                <a:cs typeface="Carlito"/>
              </a:rPr>
              <a:t>Y</a:t>
            </a:r>
            <a:r>
              <a:rPr dirty="0" sz="2000" b="1">
                <a:latin typeface="Carlito"/>
                <a:cs typeface="Carlito"/>
              </a:rPr>
              <a:t>apabildiklerim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39720" y="4823090"/>
            <a:ext cx="2416175" cy="1395095"/>
            <a:chOff x="1039720" y="4823090"/>
            <a:chExt cx="2416175" cy="1395095"/>
          </a:xfrm>
        </p:grpSpPr>
        <p:sp>
          <p:nvSpPr>
            <p:cNvPr id="20" name="object 20"/>
            <p:cNvSpPr/>
            <p:nvPr/>
          </p:nvSpPr>
          <p:spPr>
            <a:xfrm>
              <a:off x="1046070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2402972" y="1382104"/>
                  </a:moveTo>
                  <a:lnTo>
                    <a:pt x="0" y="138210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382104"/>
                  </a:lnTo>
                  <a:close/>
                </a:path>
              </a:pathLst>
            </a:custGeom>
            <a:solidFill>
              <a:srgbClr val="FFE8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046070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0" y="0"/>
                  </a:moveTo>
                  <a:lnTo>
                    <a:pt x="2402972" y="0"/>
                  </a:lnTo>
                  <a:lnTo>
                    <a:pt x="2402972" y="1382104"/>
                  </a:lnTo>
                  <a:lnTo>
                    <a:pt x="0" y="13821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FFE8C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959947" y="4870322"/>
            <a:ext cx="2322195" cy="9645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342900" marR="5080" indent="-330200">
              <a:lnSpc>
                <a:spcPts val="1720"/>
              </a:lnSpc>
              <a:spcBef>
                <a:spcPts val="32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 spc="-10">
                <a:latin typeface="Carlito"/>
                <a:cs typeface="Carlito"/>
              </a:rPr>
              <a:t>Kendi </a:t>
            </a:r>
            <a:r>
              <a:rPr dirty="0" sz="1600" spc="-5">
                <a:latin typeface="Carlito"/>
                <a:cs typeface="Carlito"/>
              </a:rPr>
              <a:t>ba</a:t>
            </a:r>
            <a:r>
              <a:rPr dirty="0" sz="1600" spc="-5">
                <a:latin typeface="RobotoRegular"/>
                <a:cs typeface="RobotoRegular"/>
              </a:rPr>
              <a:t>ş</a:t>
            </a:r>
            <a:r>
              <a:rPr dirty="0" sz="1600" spc="-5">
                <a:latin typeface="Carlito"/>
                <a:cs typeface="Carlito"/>
              </a:rPr>
              <a:t>ına  yapabildiklerinin</a:t>
            </a:r>
            <a:r>
              <a:rPr dirty="0" sz="1600" spc="-12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farkına  </a:t>
            </a:r>
            <a:r>
              <a:rPr dirty="0" sz="1600" spc="-35">
                <a:latin typeface="Carlito"/>
                <a:cs typeface="Carlito"/>
              </a:rPr>
              <a:t>varır.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90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25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79117" y="4096466"/>
            <a:ext cx="2416175" cy="739775"/>
          </a:xfrm>
          <a:prstGeom prst="rect">
            <a:avLst/>
          </a:prstGeom>
          <a:solidFill>
            <a:srgbClr val="20E046"/>
          </a:solidFill>
        </p:spPr>
        <p:txBody>
          <a:bodyPr wrap="square" lIns="0" tIns="196215" rIns="0" bIns="0" rtlCol="0" vert="horz">
            <a:spAutoFit/>
          </a:bodyPr>
          <a:lstStyle/>
          <a:p>
            <a:pPr marL="786130">
              <a:lnSpc>
                <a:spcPct val="100000"/>
              </a:lnSpc>
              <a:spcBef>
                <a:spcPts val="1545"/>
              </a:spcBef>
            </a:pPr>
            <a:r>
              <a:rPr dirty="0" sz="2000" spc="-15" b="1">
                <a:latin typeface="Carlito"/>
                <a:cs typeface="Carlito"/>
              </a:rPr>
              <a:t>Papatya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779117" y="4823090"/>
            <a:ext cx="2416175" cy="1395095"/>
            <a:chOff x="3779117" y="4823090"/>
            <a:chExt cx="2416175" cy="1395095"/>
          </a:xfrm>
        </p:grpSpPr>
        <p:sp>
          <p:nvSpPr>
            <p:cNvPr id="25" name="object 25"/>
            <p:cNvSpPr/>
            <p:nvPr/>
          </p:nvSpPr>
          <p:spPr>
            <a:xfrm>
              <a:off x="3785467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2402972" y="1382104"/>
                  </a:moveTo>
                  <a:lnTo>
                    <a:pt x="0" y="138210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382104"/>
                  </a:lnTo>
                  <a:close/>
                </a:path>
              </a:pathLst>
            </a:custGeom>
            <a:solidFill>
              <a:srgbClr val="C9F4D0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785467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0" y="0"/>
                  </a:moveTo>
                  <a:lnTo>
                    <a:pt x="2402972" y="0"/>
                  </a:lnTo>
                  <a:lnTo>
                    <a:pt x="2402972" y="1382104"/>
                  </a:lnTo>
                  <a:lnTo>
                    <a:pt x="0" y="13821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C9F4D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3699344" y="4870322"/>
            <a:ext cx="2088514" cy="140271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342900" marR="5080" indent="-330200">
              <a:lnSpc>
                <a:spcPts val="1720"/>
              </a:lnSpc>
              <a:spcBef>
                <a:spcPts val="32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</a:t>
            </a:r>
            <a:r>
              <a:rPr dirty="0" sz="1600" spc="-15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 ba</a:t>
            </a:r>
            <a:r>
              <a:rPr dirty="0" sz="1600">
                <a:latin typeface="RobotoRegular"/>
                <a:cs typeface="RobotoRegular"/>
              </a:rPr>
              <a:t>ş  </a:t>
            </a:r>
            <a:r>
              <a:rPr dirty="0" sz="1600" spc="-5">
                <a:latin typeface="Carlito"/>
                <a:cs typeface="Carlito"/>
              </a:rPr>
              <a:t>etme </a:t>
            </a:r>
            <a:r>
              <a:rPr dirty="0" sz="1600">
                <a:latin typeface="Carlito"/>
                <a:cs typeface="Carlito"/>
              </a:rPr>
              <a:t>becerilerini,  </a:t>
            </a:r>
            <a:r>
              <a:rPr dirty="0" sz="1600" spc="-10">
                <a:latin typeface="Carlito"/>
                <a:cs typeface="Carlito"/>
              </a:rPr>
              <a:t>destek </a:t>
            </a:r>
            <a:r>
              <a:rPr dirty="0" sz="1600" spc="-5">
                <a:latin typeface="Carlito"/>
                <a:cs typeface="Carlito"/>
              </a:rPr>
              <a:t>kaynaklarını  </a:t>
            </a:r>
            <a:r>
              <a:rPr dirty="0" sz="1600" spc="-10">
                <a:latin typeface="Carlito"/>
                <a:cs typeface="Carlito"/>
              </a:rPr>
              <a:t>fark</a:t>
            </a:r>
            <a:r>
              <a:rPr dirty="0" sz="1600" spc="-80">
                <a:latin typeface="Carlito"/>
                <a:cs typeface="Carlito"/>
              </a:rPr>
              <a:t> </a:t>
            </a:r>
            <a:r>
              <a:rPr dirty="0" sz="1600" spc="-35">
                <a:latin typeface="Carlito"/>
                <a:cs typeface="Carlito"/>
              </a:rPr>
              <a:t>eder.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100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30</a:t>
            </a:r>
            <a:r>
              <a:rPr dirty="0" sz="1600" spc="-9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18512" y="4096466"/>
            <a:ext cx="2416175" cy="739775"/>
          </a:xfrm>
          <a:prstGeom prst="rect">
            <a:avLst/>
          </a:prstGeom>
          <a:solidFill>
            <a:srgbClr val="4370C3"/>
          </a:solidFill>
        </p:spPr>
        <p:txBody>
          <a:bodyPr wrap="square" lIns="0" tIns="196215" rIns="0" bIns="0" rtlCol="0" vert="horz">
            <a:spAutoFit/>
          </a:bodyPr>
          <a:lstStyle/>
          <a:p>
            <a:pPr marL="548005">
              <a:lnSpc>
                <a:spcPct val="100000"/>
              </a:lnSpc>
              <a:spcBef>
                <a:spcPts val="1545"/>
              </a:spcBef>
            </a:pPr>
            <a:r>
              <a:rPr dirty="0" sz="2000" spc="-5" b="1">
                <a:latin typeface="Carlito"/>
                <a:cs typeface="Carlito"/>
              </a:rPr>
              <a:t>U</a:t>
            </a:r>
            <a:r>
              <a:rPr dirty="0" sz="2000" spc="-5" b="0">
                <a:latin typeface="Roboto"/>
                <a:cs typeface="Roboto"/>
              </a:rPr>
              <a:t>ğ</a:t>
            </a:r>
            <a:r>
              <a:rPr dirty="0" sz="2000" spc="-5" b="1">
                <a:latin typeface="Carlito"/>
                <a:cs typeface="Carlito"/>
              </a:rPr>
              <a:t>ur</a:t>
            </a:r>
            <a:r>
              <a:rPr dirty="0" sz="2000" spc="-90" b="1">
                <a:latin typeface="Carlito"/>
                <a:cs typeface="Carlito"/>
              </a:rPr>
              <a:t> </a:t>
            </a:r>
            <a:r>
              <a:rPr dirty="0" sz="2000" spc="-5" b="1">
                <a:latin typeface="Carlito"/>
                <a:cs typeface="Carlito"/>
              </a:rPr>
              <a:t>Böce</a:t>
            </a:r>
            <a:r>
              <a:rPr dirty="0" sz="2000" spc="-5" b="0">
                <a:latin typeface="Roboto"/>
                <a:cs typeface="Roboto"/>
              </a:rPr>
              <a:t>ğ</a:t>
            </a:r>
            <a:r>
              <a:rPr dirty="0" sz="2000" spc="-5" b="1">
                <a:latin typeface="Carlito"/>
                <a:cs typeface="Carlito"/>
              </a:rPr>
              <a:t>i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518512" y="4823090"/>
            <a:ext cx="2416175" cy="1395095"/>
            <a:chOff x="6518512" y="4823090"/>
            <a:chExt cx="2416175" cy="1395095"/>
          </a:xfrm>
        </p:grpSpPr>
        <p:sp>
          <p:nvSpPr>
            <p:cNvPr id="30" name="object 30"/>
            <p:cNvSpPr/>
            <p:nvPr/>
          </p:nvSpPr>
          <p:spPr>
            <a:xfrm>
              <a:off x="6524862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2402972" y="1382104"/>
                  </a:moveTo>
                  <a:lnTo>
                    <a:pt x="0" y="138210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382104"/>
                  </a:lnTo>
                  <a:close/>
                </a:path>
              </a:pathLst>
            </a:custGeom>
            <a:solidFill>
              <a:srgbClr val="CDD2E8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524862" y="4829440"/>
              <a:ext cx="2403475" cy="1382395"/>
            </a:xfrm>
            <a:custGeom>
              <a:avLst/>
              <a:gdLst/>
              <a:ahLst/>
              <a:cxnLst/>
              <a:rect l="l" t="t" r="r" b="b"/>
              <a:pathLst>
                <a:path w="2403475" h="1382395">
                  <a:moveTo>
                    <a:pt x="0" y="0"/>
                  </a:moveTo>
                  <a:lnTo>
                    <a:pt x="2402972" y="0"/>
                  </a:lnTo>
                  <a:lnTo>
                    <a:pt x="2402972" y="1382104"/>
                  </a:lnTo>
                  <a:lnTo>
                    <a:pt x="0" y="13821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CDD2E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6438734" y="4870322"/>
            <a:ext cx="2307590" cy="11836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342900" marR="5080" indent="-330200">
              <a:lnSpc>
                <a:spcPts val="1720"/>
              </a:lnSpc>
              <a:spcBef>
                <a:spcPts val="32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</a:t>
            </a:r>
            <a:r>
              <a:rPr dirty="0" sz="1600" spc="-105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gelece</a:t>
            </a:r>
            <a:r>
              <a:rPr dirty="0" sz="1600" spc="-5">
                <a:latin typeface="RobotoRegular"/>
                <a:cs typeface="RobotoRegular"/>
              </a:rPr>
              <a:t>ğ</a:t>
            </a:r>
            <a:r>
              <a:rPr dirty="0" sz="1600" spc="-5">
                <a:latin typeface="Carlito"/>
                <a:cs typeface="Carlito"/>
              </a:rPr>
              <a:t>e  </a:t>
            </a:r>
            <a:r>
              <a:rPr dirty="0" sz="1600">
                <a:latin typeface="Carlito"/>
                <a:cs typeface="Carlito"/>
              </a:rPr>
              <a:t>ili</a:t>
            </a:r>
            <a:r>
              <a:rPr dirty="0" sz="1600">
                <a:latin typeface="RobotoRegular"/>
                <a:cs typeface="RobotoRegular"/>
              </a:rPr>
              <a:t>ş</a:t>
            </a:r>
            <a:r>
              <a:rPr dirty="0" sz="1600">
                <a:latin typeface="Carlito"/>
                <a:cs typeface="Carlito"/>
              </a:rPr>
              <a:t>kin olumlu bakı</a:t>
            </a:r>
            <a:r>
              <a:rPr dirty="0" sz="1600">
                <a:latin typeface="RobotoRegular"/>
                <a:cs typeface="RobotoRegular"/>
              </a:rPr>
              <a:t>ş  </a:t>
            </a:r>
            <a:r>
              <a:rPr dirty="0" sz="1600">
                <a:latin typeface="Carlito"/>
                <a:cs typeface="Carlito"/>
              </a:rPr>
              <a:t>açısı</a:t>
            </a:r>
            <a:r>
              <a:rPr dirty="0" sz="1600" spc="-7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geli</a:t>
            </a:r>
            <a:r>
              <a:rPr dirty="0" sz="1600" spc="-5">
                <a:latin typeface="RobotoRegular"/>
                <a:cs typeface="RobotoRegular"/>
              </a:rPr>
              <a:t>ş</a:t>
            </a:r>
            <a:r>
              <a:rPr dirty="0" sz="1600" spc="-5">
                <a:latin typeface="Carlito"/>
                <a:cs typeface="Carlito"/>
              </a:rPr>
              <a:t>tirir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9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25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38386" y="1446682"/>
            <a:ext cx="546735" cy="2058670"/>
            <a:chOff x="338386" y="1446682"/>
            <a:chExt cx="546735" cy="2058670"/>
          </a:xfrm>
        </p:grpSpPr>
        <p:sp>
          <p:nvSpPr>
            <p:cNvPr id="34" name="object 34"/>
            <p:cNvSpPr/>
            <p:nvPr/>
          </p:nvSpPr>
          <p:spPr>
            <a:xfrm>
              <a:off x="338386" y="1446682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95534" y="1484782"/>
              <a:ext cx="432046" cy="19442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395534" y="1484782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1.  O  T  U  R  U  M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38386" y="4110977"/>
            <a:ext cx="546735" cy="2058670"/>
            <a:chOff x="338386" y="4110977"/>
            <a:chExt cx="546735" cy="2058670"/>
          </a:xfrm>
        </p:grpSpPr>
        <p:sp>
          <p:nvSpPr>
            <p:cNvPr id="38" name="object 38"/>
            <p:cNvSpPr/>
            <p:nvPr/>
          </p:nvSpPr>
          <p:spPr>
            <a:xfrm>
              <a:off x="338386" y="4110977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95534" y="4149066"/>
              <a:ext cx="432046" cy="194421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395534" y="4149066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2.  O  T  U  R  U  M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355" y="367196"/>
            <a:ext cx="328485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">
                <a:solidFill>
                  <a:srgbClr val="000000"/>
                </a:solidFill>
              </a:rPr>
              <a:t>Ortaokul</a:t>
            </a:r>
            <a:r>
              <a:rPr dirty="0" sz="2400" spc="-114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Etkinlikler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39720" y="1266057"/>
            <a:ext cx="2416175" cy="790575"/>
          </a:xfrm>
          <a:prstGeom prst="rect">
            <a:avLst/>
          </a:prstGeom>
          <a:solidFill>
            <a:srgbClr val="EC7C30"/>
          </a:solidFill>
        </p:spPr>
        <p:txBody>
          <a:bodyPr wrap="square" lIns="0" tIns="171450" rIns="0" bIns="0" rtlCol="0" vert="horz">
            <a:spAutoFit/>
          </a:bodyPr>
          <a:lstStyle/>
          <a:p>
            <a:pPr marL="691515" marR="471805" indent="-219075">
              <a:lnSpc>
                <a:spcPts val="1730"/>
              </a:lnSpc>
              <a:spcBef>
                <a:spcPts val="1350"/>
              </a:spcBef>
            </a:pPr>
            <a:r>
              <a:rPr dirty="0" sz="1600" spc="-10">
                <a:solidFill>
                  <a:srgbClr val="0B0B0B"/>
                </a:solidFill>
                <a:latin typeface="Arial Black"/>
                <a:cs typeface="Arial Black"/>
              </a:rPr>
              <a:t>Kendimi</a:t>
            </a:r>
            <a:r>
              <a:rPr dirty="0" sz="1600" spc="-160">
                <a:solidFill>
                  <a:srgbClr val="0B0B0B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0B0B0B"/>
                </a:solidFill>
                <a:latin typeface="Arial Black"/>
                <a:cs typeface="Arial Black"/>
              </a:rPr>
              <a:t>Fark  Ediyorum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822" y="2088731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4622" y="3161881"/>
            <a:ext cx="1270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720" y="2056355"/>
            <a:ext cx="2416175" cy="1519555"/>
          </a:xfrm>
          <a:prstGeom prst="rect">
            <a:avLst/>
          </a:prstGeom>
          <a:solidFill>
            <a:srgbClr val="F7D4CA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220979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dönemlerindeki duygu,  </a:t>
            </a:r>
            <a:r>
              <a:rPr dirty="0" sz="1500">
                <a:latin typeface="Carlito"/>
                <a:cs typeface="Carlito"/>
              </a:rPr>
              <a:t>dü</a:t>
            </a:r>
            <a:r>
              <a:rPr dirty="0" sz="1500">
                <a:latin typeface="RobotoRegular"/>
                <a:cs typeface="RobotoRegular"/>
              </a:rPr>
              <a:t>ş</a:t>
            </a:r>
            <a:r>
              <a:rPr dirty="0" sz="1500">
                <a:latin typeface="Carlito"/>
                <a:cs typeface="Carlito"/>
              </a:rPr>
              <a:t>ünce </a:t>
            </a:r>
            <a:r>
              <a:rPr dirty="0" sz="1500" spc="-10">
                <a:latin typeface="Carlito"/>
                <a:cs typeface="Carlito"/>
              </a:rPr>
              <a:t>ve</a:t>
            </a:r>
            <a:r>
              <a:rPr dirty="0" sz="1500" spc="-140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davranı</a:t>
            </a:r>
            <a:r>
              <a:rPr dirty="0" sz="1500" spc="-10">
                <a:latin typeface="RobotoRegular"/>
                <a:cs typeface="RobotoRegular"/>
              </a:rPr>
              <a:t>ş</a:t>
            </a:r>
            <a:r>
              <a:rPr dirty="0" sz="1500" spc="-10">
                <a:latin typeface="Carlito"/>
                <a:cs typeface="Carlito"/>
              </a:rPr>
              <a:t>larını  fark </a:t>
            </a:r>
            <a:r>
              <a:rPr dirty="0" sz="1500">
                <a:latin typeface="Carlito"/>
                <a:cs typeface="Carlito"/>
              </a:rPr>
              <a:t>eder </a:t>
            </a:r>
            <a:r>
              <a:rPr dirty="0" sz="1500" spc="-10">
                <a:latin typeface="Carlito"/>
                <a:cs typeface="Carlito"/>
              </a:rPr>
              <a:t>ve </a:t>
            </a:r>
            <a:r>
              <a:rPr dirty="0" sz="1500" spc="-5">
                <a:latin typeface="Carlito"/>
                <a:cs typeface="Carlito"/>
              </a:rPr>
              <a:t>normal  oldu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unu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30">
                <a:latin typeface="Carlito"/>
                <a:cs typeface="Carlito"/>
              </a:rPr>
              <a:t>bilir.</a:t>
            </a:r>
            <a:endParaRPr sz="1500">
              <a:latin typeface="Carlito"/>
              <a:cs typeface="Carlito"/>
            </a:endParaRPr>
          </a:p>
          <a:p>
            <a:pPr marL="257175">
              <a:lnSpc>
                <a:spcPct val="100000"/>
              </a:lnSpc>
              <a:spcBef>
                <a:spcPts val="20"/>
              </a:spcBef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 </a:t>
            </a: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: </a:t>
            </a:r>
            <a:r>
              <a:rPr dirty="0" sz="1600">
                <a:latin typeface="Carlito"/>
                <a:cs typeface="Carlito"/>
              </a:rPr>
              <a:t>25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9117" y="1266057"/>
            <a:ext cx="2416175" cy="790575"/>
          </a:xfrm>
          <a:prstGeom prst="rect">
            <a:avLst/>
          </a:prstGeom>
          <a:solidFill>
            <a:srgbClr val="A4A4A4"/>
          </a:solidFill>
        </p:spPr>
        <p:txBody>
          <a:bodyPr wrap="square" lIns="0" tIns="221615" rIns="0" bIns="0" rtlCol="0" vert="horz">
            <a:spAutoFit/>
          </a:bodyPr>
          <a:lstStyle/>
          <a:p>
            <a:pPr marL="357505">
              <a:lnSpc>
                <a:spcPct val="100000"/>
              </a:lnSpc>
              <a:spcBef>
                <a:spcPts val="1745"/>
              </a:spcBef>
            </a:pPr>
            <a:r>
              <a:rPr dirty="0" sz="2000" spc="-10" b="1">
                <a:latin typeface="Carlito"/>
                <a:cs typeface="Carlito"/>
              </a:rPr>
              <a:t>Mikrofon</a:t>
            </a:r>
            <a:r>
              <a:rPr dirty="0" sz="2000" spc="-80" b="1">
                <a:latin typeface="Carlito"/>
                <a:cs typeface="Carlito"/>
              </a:rPr>
              <a:t> </a:t>
            </a:r>
            <a:r>
              <a:rPr dirty="0" sz="2000" b="1">
                <a:latin typeface="Carlito"/>
                <a:cs typeface="Carlito"/>
              </a:rPr>
              <a:t>Bende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79117" y="2043655"/>
            <a:ext cx="2416175" cy="1532255"/>
            <a:chOff x="3779117" y="2043655"/>
            <a:chExt cx="2416175" cy="1532255"/>
          </a:xfrm>
        </p:grpSpPr>
        <p:sp>
          <p:nvSpPr>
            <p:cNvPr id="9" name="object 9"/>
            <p:cNvSpPr/>
            <p:nvPr/>
          </p:nvSpPr>
          <p:spPr>
            <a:xfrm>
              <a:off x="3785467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2402972" y="1519354"/>
                  </a:moveTo>
                  <a:lnTo>
                    <a:pt x="0" y="151935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519354"/>
                  </a:lnTo>
                  <a:close/>
                </a:path>
              </a:pathLst>
            </a:custGeom>
            <a:solidFill>
              <a:srgbClr val="DFDFDF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785467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0" y="0"/>
                  </a:moveTo>
                  <a:lnTo>
                    <a:pt x="2402972" y="0"/>
                  </a:lnTo>
                  <a:lnTo>
                    <a:pt x="2402972" y="1519354"/>
                  </a:lnTo>
                  <a:lnTo>
                    <a:pt x="0" y="151935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3699344" y="2090889"/>
            <a:ext cx="2088514" cy="118364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</a:t>
            </a:r>
            <a:r>
              <a:rPr dirty="0" sz="1600" spc="-15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dönemlerindeki  önlemler ile ilgili  </a:t>
            </a:r>
            <a:r>
              <a:rPr dirty="0" sz="1600" spc="-5">
                <a:latin typeface="Carlito"/>
                <a:cs typeface="Carlito"/>
              </a:rPr>
              <a:t>farkındalık</a:t>
            </a:r>
            <a:r>
              <a:rPr dirty="0" sz="1600" spc="-6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kazanır.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6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25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18512" y="1266057"/>
            <a:ext cx="2416175" cy="79057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21615" rIns="0" bIns="0" rtlCol="0" vert="horz">
            <a:spAutoFit/>
          </a:bodyPr>
          <a:lstStyle/>
          <a:p>
            <a:pPr marL="614680">
              <a:lnSpc>
                <a:spcPct val="100000"/>
              </a:lnSpc>
              <a:spcBef>
                <a:spcPts val="1745"/>
              </a:spcBef>
            </a:pPr>
            <a:r>
              <a:rPr dirty="0" sz="2000" spc="-5" b="1">
                <a:latin typeface="Carlito"/>
                <a:cs typeface="Carlito"/>
              </a:rPr>
              <a:t>Güvenli</a:t>
            </a:r>
            <a:r>
              <a:rPr dirty="0" sz="2000" spc="-105" b="1">
                <a:latin typeface="Carlito"/>
                <a:cs typeface="Carlito"/>
              </a:rPr>
              <a:t> </a:t>
            </a:r>
            <a:r>
              <a:rPr dirty="0" sz="2000" spc="-55" b="1">
                <a:latin typeface="Carlito"/>
                <a:cs typeface="Carlito"/>
              </a:rPr>
              <a:t>Yer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518512" y="2043655"/>
            <a:ext cx="2416175" cy="1532255"/>
            <a:chOff x="6518512" y="2043655"/>
            <a:chExt cx="2416175" cy="1532255"/>
          </a:xfrm>
        </p:grpSpPr>
        <p:sp>
          <p:nvSpPr>
            <p:cNvPr id="14" name="object 14"/>
            <p:cNvSpPr/>
            <p:nvPr/>
          </p:nvSpPr>
          <p:spPr>
            <a:xfrm>
              <a:off x="6524862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2402972" y="1519354"/>
                  </a:moveTo>
                  <a:lnTo>
                    <a:pt x="0" y="151935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519354"/>
                  </a:lnTo>
                  <a:close/>
                </a:path>
              </a:pathLst>
            </a:custGeom>
            <a:solidFill>
              <a:srgbClr val="FFE8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524862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0" y="0"/>
                  </a:moveTo>
                  <a:lnTo>
                    <a:pt x="2402972" y="0"/>
                  </a:lnTo>
                  <a:lnTo>
                    <a:pt x="2402972" y="1519354"/>
                  </a:lnTo>
                  <a:lnTo>
                    <a:pt x="0" y="151935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FFE8C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6438734" y="2090889"/>
            <a:ext cx="2197100" cy="118364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 bili</a:t>
            </a:r>
            <a:r>
              <a:rPr dirty="0" sz="1600">
                <a:latin typeface="RobotoRegular"/>
                <a:cs typeface="RobotoRegular"/>
              </a:rPr>
              <a:t>ş</a:t>
            </a:r>
            <a:r>
              <a:rPr dirty="0" sz="1600">
                <a:latin typeface="Carlito"/>
                <a:cs typeface="Carlito"/>
              </a:rPr>
              <a:t>sel  </a:t>
            </a:r>
            <a:r>
              <a:rPr dirty="0" sz="1600" spc="-10">
                <a:latin typeface="Carlito"/>
                <a:cs typeface="Carlito"/>
              </a:rPr>
              <a:t>ve </a:t>
            </a:r>
            <a:r>
              <a:rPr dirty="0" sz="1600" spc="-5">
                <a:latin typeface="Carlito"/>
                <a:cs typeface="Carlito"/>
              </a:rPr>
              <a:t>duygusal</a:t>
            </a:r>
            <a:r>
              <a:rPr dirty="0" sz="1600" spc="-10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rahatlama  </a:t>
            </a:r>
            <a:r>
              <a:rPr dirty="0" sz="1600" spc="-5">
                <a:latin typeface="Carlito"/>
                <a:cs typeface="Carlito"/>
              </a:rPr>
              <a:t>yollarını</a:t>
            </a:r>
            <a:r>
              <a:rPr dirty="0" sz="1600" spc="-5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bilir.</a:t>
            </a:r>
            <a:endParaRPr sz="1600">
              <a:latin typeface="Carlito"/>
              <a:cs typeface="Carlito"/>
            </a:endParaRPr>
          </a:p>
          <a:p>
            <a:pPr algn="just" marL="342900" indent="-330200">
              <a:lnSpc>
                <a:spcPct val="100000"/>
              </a:lnSpc>
              <a:spcBef>
                <a:spcPts val="65"/>
              </a:spcBef>
              <a:buChar char="•"/>
              <a:tabLst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30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9720" y="4040566"/>
            <a:ext cx="2416175" cy="73406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193675" rIns="0" bIns="0" rtlCol="0" vert="horz">
            <a:spAutoFit/>
          </a:bodyPr>
          <a:lstStyle/>
          <a:p>
            <a:pPr marL="567055">
              <a:lnSpc>
                <a:spcPct val="100000"/>
              </a:lnSpc>
              <a:spcBef>
                <a:spcPts val="1525"/>
              </a:spcBef>
            </a:pPr>
            <a:r>
              <a:rPr dirty="0" sz="2000" b="1">
                <a:latin typeface="Carlito"/>
                <a:cs typeface="Carlito"/>
              </a:rPr>
              <a:t>Balon</a:t>
            </a:r>
            <a:r>
              <a:rPr dirty="0" sz="2000" spc="-15" b="1">
                <a:latin typeface="Carlito"/>
                <a:cs typeface="Carlito"/>
              </a:rPr>
              <a:t> </a:t>
            </a:r>
            <a:r>
              <a:rPr dirty="0" sz="2000" spc="-5" b="1">
                <a:latin typeface="Carlito"/>
                <a:cs typeface="Carlito"/>
              </a:rPr>
              <a:t>Gezisi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3822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3822" y="567329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39720" y="4774150"/>
            <a:ext cx="2416175" cy="1499870"/>
          </a:xfrm>
          <a:prstGeom prst="rect">
            <a:avLst/>
          </a:prstGeom>
          <a:solidFill>
            <a:srgbClr val="FFE8C9">
              <a:alpha val="89802"/>
            </a:srgbClr>
          </a:solidFill>
        </p:spPr>
        <p:txBody>
          <a:bodyPr wrap="square" lIns="0" tIns="56515" rIns="0" bIns="0" rtlCol="0" vert="horz">
            <a:spAutoFit/>
          </a:bodyPr>
          <a:lstStyle/>
          <a:p>
            <a:pPr marL="200025" marR="513715">
              <a:lnSpc>
                <a:spcPct val="94800"/>
              </a:lnSpc>
              <a:spcBef>
                <a:spcPts val="44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 güçlü  yanlarını, </a:t>
            </a:r>
            <a:r>
              <a:rPr dirty="0" sz="1500" spc="-10">
                <a:latin typeface="Carlito"/>
                <a:cs typeface="Carlito"/>
              </a:rPr>
              <a:t>destek  kaynaklarını fark </a:t>
            </a:r>
            <a:r>
              <a:rPr dirty="0" sz="1500" spc="-35">
                <a:latin typeface="Carlito"/>
                <a:cs typeface="Carlito"/>
              </a:rPr>
              <a:t>eder.  </a:t>
            </a:r>
            <a:r>
              <a:rPr dirty="0" sz="15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500" spc="-5">
                <a:latin typeface="Carlito"/>
                <a:cs typeface="Carlito"/>
              </a:rPr>
              <a:t>30</a:t>
            </a:r>
            <a:r>
              <a:rPr dirty="0" sz="1500" spc="-10">
                <a:latin typeface="Carlito"/>
                <a:cs typeface="Carlito"/>
              </a:rPr>
              <a:t> Dakika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9117" y="4040566"/>
            <a:ext cx="2416175" cy="734060"/>
          </a:xfrm>
          <a:prstGeom prst="rect">
            <a:avLst/>
          </a:prstGeom>
          <a:solidFill>
            <a:srgbClr val="20E046"/>
          </a:solidFill>
        </p:spPr>
        <p:txBody>
          <a:bodyPr wrap="square" lIns="0" tIns="88265" rIns="0" bIns="0" rtlCol="0" vert="horz">
            <a:spAutoFit/>
          </a:bodyPr>
          <a:lstStyle/>
          <a:p>
            <a:pPr marL="709930" marR="468630" indent="-247650">
              <a:lnSpc>
                <a:spcPts val="2180"/>
              </a:lnSpc>
              <a:spcBef>
                <a:spcPts val="695"/>
              </a:spcBef>
            </a:pPr>
            <a:r>
              <a:rPr dirty="0" sz="2000" b="1">
                <a:latin typeface="Carlito"/>
                <a:cs typeface="Carlito"/>
              </a:rPr>
              <a:t>Ben Olsam</a:t>
            </a:r>
            <a:r>
              <a:rPr dirty="0" sz="2000" spc="-165" b="1">
                <a:latin typeface="Carlito"/>
                <a:cs typeface="Carlito"/>
              </a:rPr>
              <a:t> </a:t>
            </a:r>
            <a:r>
              <a:rPr dirty="0" sz="2000" b="1">
                <a:latin typeface="Carlito"/>
                <a:cs typeface="Carlito"/>
              </a:rPr>
              <a:t>Ne  </a:t>
            </a:r>
            <a:r>
              <a:rPr dirty="0" sz="2000" spc="-25" b="1">
                <a:latin typeface="Carlito"/>
                <a:cs typeface="Carlito"/>
              </a:rPr>
              <a:t>Yapardım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43223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3223" y="588284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79117" y="4774150"/>
            <a:ext cx="2416175" cy="1499870"/>
          </a:xfrm>
          <a:prstGeom prst="rect">
            <a:avLst/>
          </a:prstGeom>
          <a:solidFill>
            <a:srgbClr val="C9F4D0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308610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  kullanabilece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i olumlu  ba</a:t>
            </a:r>
            <a:r>
              <a:rPr dirty="0" sz="1500" spc="-5">
                <a:latin typeface="RobotoRegular"/>
                <a:cs typeface="RobotoRegular"/>
              </a:rPr>
              <a:t>ş</a:t>
            </a:r>
            <a:r>
              <a:rPr dirty="0" sz="1500" spc="-5">
                <a:latin typeface="Carlito"/>
                <a:cs typeface="Carlito"/>
              </a:rPr>
              <a:t>a çıkma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yöntemlerini  ifade</a:t>
            </a:r>
            <a:r>
              <a:rPr dirty="0" sz="1500" spc="-70">
                <a:latin typeface="Carlito"/>
                <a:cs typeface="Carlito"/>
              </a:rPr>
              <a:t> </a:t>
            </a:r>
            <a:r>
              <a:rPr dirty="0" sz="1500" spc="-35">
                <a:latin typeface="Carlito"/>
                <a:cs typeface="Carlito"/>
              </a:rPr>
              <a:t>eder.</a:t>
            </a:r>
            <a:endParaRPr sz="1500">
              <a:latin typeface="Carlito"/>
              <a:cs typeface="Carlito"/>
            </a:endParaRPr>
          </a:p>
          <a:p>
            <a:pPr marL="200025">
              <a:lnSpc>
                <a:spcPct val="100000"/>
              </a:lnSpc>
              <a:spcBef>
                <a:spcPts val="4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Süre:</a:t>
            </a:r>
            <a:r>
              <a:rPr dirty="0" sz="1500">
                <a:latin typeface="Carlito"/>
                <a:cs typeface="Carlito"/>
              </a:rPr>
              <a:t>20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Dakika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18512" y="4040566"/>
            <a:ext cx="2416175" cy="734060"/>
          </a:xfrm>
          <a:prstGeom prst="rect">
            <a:avLst/>
          </a:prstGeom>
          <a:solidFill>
            <a:srgbClr val="4370C3"/>
          </a:solidFill>
        </p:spPr>
        <p:txBody>
          <a:bodyPr wrap="square" lIns="0" tIns="193675" rIns="0" bIns="0" rtlCol="0" vert="horz">
            <a:spAutoFit/>
          </a:bodyPr>
          <a:lstStyle/>
          <a:p>
            <a:pPr marL="252729">
              <a:lnSpc>
                <a:spcPct val="100000"/>
              </a:lnSpc>
              <a:spcBef>
                <a:spcPts val="1525"/>
              </a:spcBef>
            </a:pPr>
            <a:r>
              <a:rPr dirty="0" sz="2000" spc="-5" b="1">
                <a:latin typeface="Carlito"/>
                <a:cs typeface="Carlito"/>
              </a:rPr>
              <a:t>Zamanda</a:t>
            </a:r>
            <a:r>
              <a:rPr dirty="0" sz="2000" spc="-45" b="1">
                <a:latin typeface="Carlito"/>
                <a:cs typeface="Carlito"/>
              </a:rPr>
              <a:t> </a:t>
            </a:r>
            <a:r>
              <a:rPr dirty="0" sz="2000" spc="-25" b="1">
                <a:latin typeface="Carlito"/>
                <a:cs typeface="Carlito"/>
              </a:rPr>
              <a:t>Yolculuk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82613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82613" y="567329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18512" y="4774150"/>
            <a:ext cx="2416175" cy="1499870"/>
          </a:xfrm>
          <a:prstGeom prst="rect">
            <a:avLst/>
          </a:prstGeom>
          <a:solidFill>
            <a:srgbClr val="CDD2E8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234950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döneminde gelece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e  yönelik olumlu bakı</a:t>
            </a:r>
            <a:r>
              <a:rPr dirty="0" sz="1500" spc="-5">
                <a:latin typeface="RobotoRegular"/>
                <a:cs typeface="RobotoRegular"/>
              </a:rPr>
              <a:t>ş</a:t>
            </a:r>
            <a:r>
              <a:rPr dirty="0" sz="1500" spc="-110">
                <a:latin typeface="RobotoRegular"/>
                <a:cs typeface="RobotoRegular"/>
              </a:rPr>
              <a:t> </a:t>
            </a:r>
            <a:r>
              <a:rPr dirty="0" sz="1500" spc="-5">
                <a:latin typeface="Carlito"/>
                <a:cs typeface="Carlito"/>
              </a:rPr>
              <a:t>açısı  </a:t>
            </a:r>
            <a:r>
              <a:rPr dirty="0" sz="1500" spc="-20">
                <a:latin typeface="Carlito"/>
                <a:cs typeface="Carlito"/>
              </a:rPr>
              <a:t>geli</a:t>
            </a:r>
            <a:r>
              <a:rPr dirty="0" sz="1500" spc="-20">
                <a:latin typeface="RobotoRegular"/>
                <a:cs typeface="RobotoRegular"/>
              </a:rPr>
              <a:t>ş</a:t>
            </a:r>
            <a:r>
              <a:rPr dirty="0" sz="1500" spc="-20">
                <a:latin typeface="Carlito"/>
                <a:cs typeface="Carlito"/>
              </a:rPr>
              <a:t>tirir.</a:t>
            </a:r>
            <a:endParaRPr sz="1500">
              <a:latin typeface="Carlito"/>
              <a:cs typeface="Carlito"/>
            </a:endParaRPr>
          </a:p>
          <a:p>
            <a:pPr marL="200025">
              <a:lnSpc>
                <a:spcPct val="100000"/>
              </a:lnSpc>
              <a:spcBef>
                <a:spcPts val="4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Süresi:</a:t>
            </a:r>
            <a:r>
              <a:rPr dirty="0" sz="1500">
                <a:latin typeface="Carlito"/>
                <a:cs typeface="Carlito"/>
              </a:rPr>
              <a:t>30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Dakika</a:t>
            </a:r>
            <a:endParaRPr sz="1500">
              <a:latin typeface="Carlito"/>
              <a:cs typeface="Carlito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38386" y="1446682"/>
            <a:ext cx="546735" cy="2058670"/>
            <a:chOff x="338386" y="1446682"/>
            <a:chExt cx="546735" cy="2058670"/>
          </a:xfrm>
        </p:grpSpPr>
        <p:sp>
          <p:nvSpPr>
            <p:cNvPr id="30" name="object 30"/>
            <p:cNvSpPr/>
            <p:nvPr/>
          </p:nvSpPr>
          <p:spPr>
            <a:xfrm>
              <a:off x="338386" y="1446682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95534" y="1484782"/>
              <a:ext cx="432046" cy="19442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395534" y="1484782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1.  O  T  U  R  U  M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38386" y="4110977"/>
            <a:ext cx="546735" cy="2058670"/>
            <a:chOff x="338386" y="4110977"/>
            <a:chExt cx="546735" cy="2058670"/>
          </a:xfrm>
        </p:grpSpPr>
        <p:sp>
          <p:nvSpPr>
            <p:cNvPr id="34" name="object 34"/>
            <p:cNvSpPr/>
            <p:nvPr/>
          </p:nvSpPr>
          <p:spPr>
            <a:xfrm>
              <a:off x="338386" y="4110977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95534" y="4149066"/>
              <a:ext cx="432046" cy="19442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395534" y="4149066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2.  O  T  U  R  U  M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355" y="367196"/>
            <a:ext cx="25228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00"/>
                </a:solidFill>
              </a:rPr>
              <a:t>Lise</a:t>
            </a:r>
            <a:r>
              <a:rPr dirty="0" sz="2400" spc="-160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Etkinlikler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39720" y="1266057"/>
            <a:ext cx="2416175" cy="790575"/>
          </a:xfrm>
          <a:prstGeom prst="rect">
            <a:avLst/>
          </a:prstGeom>
          <a:solidFill>
            <a:srgbClr val="EC7C30"/>
          </a:solidFill>
        </p:spPr>
        <p:txBody>
          <a:bodyPr wrap="square" lIns="0" tIns="171450" rIns="0" bIns="0" rtlCol="0" vert="horz">
            <a:spAutoFit/>
          </a:bodyPr>
          <a:lstStyle/>
          <a:p>
            <a:pPr marL="691515" marR="471805" indent="-219075">
              <a:lnSpc>
                <a:spcPts val="1730"/>
              </a:lnSpc>
              <a:spcBef>
                <a:spcPts val="1350"/>
              </a:spcBef>
            </a:pPr>
            <a:r>
              <a:rPr dirty="0" sz="1600" spc="-10">
                <a:solidFill>
                  <a:srgbClr val="0B0B0B"/>
                </a:solidFill>
                <a:latin typeface="Arial Black"/>
                <a:cs typeface="Arial Black"/>
              </a:rPr>
              <a:t>Kendimi</a:t>
            </a:r>
            <a:r>
              <a:rPr dirty="0" sz="1600" spc="-160">
                <a:solidFill>
                  <a:srgbClr val="0B0B0B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0B0B0B"/>
                </a:solidFill>
                <a:latin typeface="Arial Black"/>
                <a:cs typeface="Arial Black"/>
              </a:rPr>
              <a:t>Fark  Ediyorum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822" y="2088731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4622" y="3161881"/>
            <a:ext cx="1270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720" y="2056355"/>
            <a:ext cx="2416175" cy="1519555"/>
          </a:xfrm>
          <a:prstGeom prst="rect">
            <a:avLst/>
          </a:prstGeom>
          <a:solidFill>
            <a:srgbClr val="F7D4CA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220979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dönemlerindeki duygu,  </a:t>
            </a:r>
            <a:r>
              <a:rPr dirty="0" sz="1500">
                <a:latin typeface="Carlito"/>
                <a:cs typeface="Carlito"/>
              </a:rPr>
              <a:t>dü</a:t>
            </a:r>
            <a:r>
              <a:rPr dirty="0" sz="1500">
                <a:latin typeface="RobotoRegular"/>
                <a:cs typeface="RobotoRegular"/>
              </a:rPr>
              <a:t>ş</a:t>
            </a:r>
            <a:r>
              <a:rPr dirty="0" sz="1500">
                <a:latin typeface="Carlito"/>
                <a:cs typeface="Carlito"/>
              </a:rPr>
              <a:t>ünce </a:t>
            </a:r>
            <a:r>
              <a:rPr dirty="0" sz="1500" spc="-10">
                <a:latin typeface="Carlito"/>
                <a:cs typeface="Carlito"/>
              </a:rPr>
              <a:t>ve</a:t>
            </a:r>
            <a:r>
              <a:rPr dirty="0" sz="1500" spc="-140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davranı</a:t>
            </a:r>
            <a:r>
              <a:rPr dirty="0" sz="1500" spc="-10">
                <a:latin typeface="RobotoRegular"/>
                <a:cs typeface="RobotoRegular"/>
              </a:rPr>
              <a:t>ş</a:t>
            </a:r>
            <a:r>
              <a:rPr dirty="0" sz="1500" spc="-10">
                <a:latin typeface="Carlito"/>
                <a:cs typeface="Carlito"/>
              </a:rPr>
              <a:t>larını  fark </a:t>
            </a:r>
            <a:r>
              <a:rPr dirty="0" sz="1500">
                <a:latin typeface="Carlito"/>
                <a:cs typeface="Carlito"/>
              </a:rPr>
              <a:t>eder </a:t>
            </a:r>
            <a:r>
              <a:rPr dirty="0" sz="1500" spc="-10">
                <a:latin typeface="Carlito"/>
                <a:cs typeface="Carlito"/>
              </a:rPr>
              <a:t>ve </a:t>
            </a:r>
            <a:r>
              <a:rPr dirty="0" sz="1500" spc="-5">
                <a:latin typeface="Carlito"/>
                <a:cs typeface="Carlito"/>
              </a:rPr>
              <a:t>normal  oldu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unu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30">
                <a:latin typeface="Carlito"/>
                <a:cs typeface="Carlito"/>
              </a:rPr>
              <a:t>bilir.</a:t>
            </a:r>
            <a:endParaRPr sz="1500">
              <a:latin typeface="Carlito"/>
              <a:cs typeface="Carlito"/>
            </a:endParaRPr>
          </a:p>
          <a:p>
            <a:pPr marL="257175">
              <a:lnSpc>
                <a:spcPct val="100000"/>
              </a:lnSpc>
              <a:spcBef>
                <a:spcPts val="20"/>
              </a:spcBef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 </a:t>
            </a: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: </a:t>
            </a:r>
            <a:r>
              <a:rPr dirty="0" sz="1600">
                <a:latin typeface="Carlito"/>
                <a:cs typeface="Carlito"/>
              </a:rPr>
              <a:t>20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9117" y="1266057"/>
            <a:ext cx="2416175" cy="790575"/>
          </a:xfrm>
          <a:prstGeom prst="rect">
            <a:avLst/>
          </a:prstGeom>
          <a:solidFill>
            <a:srgbClr val="A4A4A4"/>
          </a:solidFill>
        </p:spPr>
        <p:txBody>
          <a:bodyPr wrap="square" lIns="0" tIns="221615" rIns="0" bIns="0" rtlCol="0" vert="horz">
            <a:spAutoFit/>
          </a:bodyPr>
          <a:lstStyle/>
          <a:p>
            <a:pPr marL="271780">
              <a:lnSpc>
                <a:spcPct val="100000"/>
              </a:lnSpc>
              <a:spcBef>
                <a:spcPts val="1745"/>
              </a:spcBef>
            </a:pPr>
            <a:r>
              <a:rPr dirty="0" sz="2000" b="1">
                <a:latin typeface="Carlito"/>
                <a:cs typeface="Carlito"/>
              </a:rPr>
              <a:t>Genç Bilim</a:t>
            </a:r>
            <a:r>
              <a:rPr dirty="0" sz="2000" spc="-50" b="1">
                <a:latin typeface="Carlito"/>
                <a:cs typeface="Carlito"/>
              </a:rPr>
              <a:t> </a:t>
            </a:r>
            <a:r>
              <a:rPr dirty="0" sz="2000" spc="-5" b="1">
                <a:latin typeface="Carlito"/>
                <a:cs typeface="Carlito"/>
              </a:rPr>
              <a:t>Kurulu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79117" y="2043655"/>
            <a:ext cx="2416175" cy="1532255"/>
            <a:chOff x="3779117" y="2043655"/>
            <a:chExt cx="2416175" cy="1532255"/>
          </a:xfrm>
        </p:grpSpPr>
        <p:sp>
          <p:nvSpPr>
            <p:cNvPr id="9" name="object 9"/>
            <p:cNvSpPr/>
            <p:nvPr/>
          </p:nvSpPr>
          <p:spPr>
            <a:xfrm>
              <a:off x="3785467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2402972" y="1519354"/>
                  </a:moveTo>
                  <a:lnTo>
                    <a:pt x="0" y="151935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519354"/>
                  </a:lnTo>
                  <a:close/>
                </a:path>
              </a:pathLst>
            </a:custGeom>
            <a:solidFill>
              <a:srgbClr val="DFDFDF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785467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0" y="0"/>
                  </a:moveTo>
                  <a:lnTo>
                    <a:pt x="2402972" y="0"/>
                  </a:lnTo>
                  <a:lnTo>
                    <a:pt x="2402972" y="1519354"/>
                  </a:lnTo>
                  <a:lnTo>
                    <a:pt x="0" y="151935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3699344" y="2090889"/>
            <a:ext cx="2088514" cy="118364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</a:t>
            </a:r>
            <a:r>
              <a:rPr dirty="0" sz="1600" spc="-15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dönemlerindeki  önlemler ile ilgili  </a:t>
            </a:r>
            <a:r>
              <a:rPr dirty="0" sz="1600" spc="-5">
                <a:latin typeface="Carlito"/>
                <a:cs typeface="Carlito"/>
              </a:rPr>
              <a:t>farkındalık</a:t>
            </a:r>
            <a:r>
              <a:rPr dirty="0" sz="1600" spc="-6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kazanır.</a:t>
            </a:r>
            <a:endParaRPr sz="1600">
              <a:latin typeface="Carlito"/>
              <a:cs typeface="Carlito"/>
            </a:endParaRPr>
          </a:p>
          <a:p>
            <a:pPr marL="342900" indent="-330200">
              <a:lnSpc>
                <a:spcPct val="100000"/>
              </a:lnSpc>
              <a:spcBef>
                <a:spcPts val="65"/>
              </a:spcBef>
              <a:buChar char="•"/>
              <a:tabLst>
                <a:tab pos="342265" algn="l"/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</a:t>
            </a:r>
            <a:r>
              <a:rPr dirty="0" sz="1600" spc="-5">
                <a:latin typeface="Carlito"/>
                <a:cs typeface="Carlito"/>
              </a:rPr>
              <a:t>30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18512" y="1266057"/>
            <a:ext cx="2416175" cy="79057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21615" rIns="0" bIns="0" rtlCol="0" vert="horz">
            <a:spAutoFit/>
          </a:bodyPr>
          <a:lstStyle/>
          <a:p>
            <a:pPr marL="614680">
              <a:lnSpc>
                <a:spcPct val="100000"/>
              </a:lnSpc>
              <a:spcBef>
                <a:spcPts val="1745"/>
              </a:spcBef>
            </a:pPr>
            <a:r>
              <a:rPr dirty="0" sz="2000" spc="-5" b="1">
                <a:latin typeface="Carlito"/>
                <a:cs typeface="Carlito"/>
              </a:rPr>
              <a:t>Güvenli</a:t>
            </a:r>
            <a:r>
              <a:rPr dirty="0" sz="2000" spc="-105" b="1">
                <a:latin typeface="Carlito"/>
                <a:cs typeface="Carlito"/>
              </a:rPr>
              <a:t> </a:t>
            </a:r>
            <a:r>
              <a:rPr dirty="0" sz="2000" spc="-55" b="1">
                <a:latin typeface="Carlito"/>
                <a:cs typeface="Carlito"/>
              </a:rPr>
              <a:t>Yer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518512" y="2043655"/>
            <a:ext cx="2416175" cy="1532255"/>
            <a:chOff x="6518512" y="2043655"/>
            <a:chExt cx="2416175" cy="1532255"/>
          </a:xfrm>
        </p:grpSpPr>
        <p:sp>
          <p:nvSpPr>
            <p:cNvPr id="14" name="object 14"/>
            <p:cNvSpPr/>
            <p:nvPr/>
          </p:nvSpPr>
          <p:spPr>
            <a:xfrm>
              <a:off x="6524862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2402972" y="1519354"/>
                  </a:moveTo>
                  <a:lnTo>
                    <a:pt x="0" y="1519354"/>
                  </a:lnTo>
                  <a:lnTo>
                    <a:pt x="0" y="0"/>
                  </a:lnTo>
                  <a:lnTo>
                    <a:pt x="2402972" y="0"/>
                  </a:lnTo>
                  <a:lnTo>
                    <a:pt x="2402972" y="1519354"/>
                  </a:lnTo>
                  <a:close/>
                </a:path>
              </a:pathLst>
            </a:custGeom>
            <a:solidFill>
              <a:srgbClr val="FFE8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524862" y="2050005"/>
              <a:ext cx="2403475" cy="1519555"/>
            </a:xfrm>
            <a:custGeom>
              <a:avLst/>
              <a:gdLst/>
              <a:ahLst/>
              <a:cxnLst/>
              <a:rect l="l" t="t" r="r" b="b"/>
              <a:pathLst>
                <a:path w="2403475" h="1519554">
                  <a:moveTo>
                    <a:pt x="0" y="0"/>
                  </a:moveTo>
                  <a:lnTo>
                    <a:pt x="2402972" y="0"/>
                  </a:lnTo>
                  <a:lnTo>
                    <a:pt x="2402972" y="1519354"/>
                  </a:lnTo>
                  <a:lnTo>
                    <a:pt x="0" y="151935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FFE8C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6438734" y="2090889"/>
            <a:ext cx="2197100" cy="118364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342900" marR="5080" indent="-330200">
              <a:lnSpc>
                <a:spcPts val="1730"/>
              </a:lnSpc>
              <a:spcBef>
                <a:spcPts val="315"/>
              </a:spcBef>
              <a:buChar char="•"/>
              <a:tabLst>
                <a:tab pos="342900" algn="l"/>
              </a:tabLst>
            </a:pPr>
            <a:r>
              <a:rPr dirty="0" sz="16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600">
                <a:latin typeface="Carlito"/>
                <a:cs typeface="Carlito"/>
              </a:rPr>
              <a:t>Salgın </a:t>
            </a:r>
            <a:r>
              <a:rPr dirty="0" sz="1600" spc="-5">
                <a:latin typeface="Carlito"/>
                <a:cs typeface="Carlito"/>
              </a:rPr>
              <a:t>hastalık  </a:t>
            </a:r>
            <a:r>
              <a:rPr dirty="0" sz="1600">
                <a:latin typeface="Carlito"/>
                <a:cs typeface="Carlito"/>
              </a:rPr>
              <a:t>dönemlerinde bili</a:t>
            </a:r>
            <a:r>
              <a:rPr dirty="0" sz="1600">
                <a:latin typeface="RobotoRegular"/>
                <a:cs typeface="RobotoRegular"/>
              </a:rPr>
              <a:t>ş</a:t>
            </a:r>
            <a:r>
              <a:rPr dirty="0" sz="1600">
                <a:latin typeface="Carlito"/>
                <a:cs typeface="Carlito"/>
              </a:rPr>
              <a:t>sel  </a:t>
            </a:r>
            <a:r>
              <a:rPr dirty="0" sz="1600" spc="-10">
                <a:latin typeface="Carlito"/>
                <a:cs typeface="Carlito"/>
              </a:rPr>
              <a:t>ve </a:t>
            </a:r>
            <a:r>
              <a:rPr dirty="0" sz="1600" spc="-5">
                <a:latin typeface="Carlito"/>
                <a:cs typeface="Carlito"/>
              </a:rPr>
              <a:t>duygusal</a:t>
            </a:r>
            <a:r>
              <a:rPr dirty="0" sz="1600" spc="-100">
                <a:latin typeface="Carlito"/>
                <a:cs typeface="Carlito"/>
              </a:rPr>
              <a:t> </a:t>
            </a:r>
            <a:r>
              <a:rPr dirty="0" sz="1600" spc="-10">
                <a:latin typeface="Carlito"/>
                <a:cs typeface="Carlito"/>
              </a:rPr>
              <a:t>rahatlama  </a:t>
            </a:r>
            <a:r>
              <a:rPr dirty="0" sz="1600" spc="-5">
                <a:latin typeface="Carlito"/>
                <a:cs typeface="Carlito"/>
              </a:rPr>
              <a:t>yollarını</a:t>
            </a:r>
            <a:r>
              <a:rPr dirty="0" sz="1600" spc="-50">
                <a:latin typeface="Carlito"/>
                <a:cs typeface="Carlito"/>
              </a:rPr>
              <a:t> </a:t>
            </a:r>
            <a:r>
              <a:rPr dirty="0" sz="1600" spc="-30">
                <a:latin typeface="Carlito"/>
                <a:cs typeface="Carlito"/>
              </a:rPr>
              <a:t>bilir.</a:t>
            </a:r>
            <a:endParaRPr sz="1600">
              <a:latin typeface="Carlito"/>
              <a:cs typeface="Carlito"/>
            </a:endParaRPr>
          </a:p>
          <a:p>
            <a:pPr algn="just" marL="342900" indent="-330200">
              <a:lnSpc>
                <a:spcPct val="100000"/>
              </a:lnSpc>
              <a:spcBef>
                <a:spcPts val="65"/>
              </a:spcBef>
              <a:buChar char="•"/>
              <a:tabLst>
                <a:tab pos="342900" algn="l"/>
              </a:tabLst>
            </a:pPr>
            <a:r>
              <a:rPr dirty="0" sz="16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600">
                <a:latin typeface="Carlito"/>
                <a:cs typeface="Carlito"/>
              </a:rPr>
              <a:t>30</a:t>
            </a:r>
            <a:r>
              <a:rPr dirty="0" sz="1600" spc="-90">
                <a:latin typeface="Carlito"/>
                <a:cs typeface="Carlito"/>
              </a:rPr>
              <a:t> </a:t>
            </a:r>
            <a:r>
              <a:rPr dirty="0" sz="1600" spc="-5">
                <a:latin typeface="Carlito"/>
                <a:cs typeface="Carlito"/>
              </a:rPr>
              <a:t>Dakika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9720" y="4040566"/>
            <a:ext cx="2416175" cy="73406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193675" rIns="0" bIns="0" rtlCol="0" vert="horz">
            <a:spAutoFit/>
          </a:bodyPr>
          <a:lstStyle/>
          <a:p>
            <a:pPr marL="186055">
              <a:lnSpc>
                <a:spcPct val="100000"/>
              </a:lnSpc>
              <a:spcBef>
                <a:spcPts val="1525"/>
              </a:spcBef>
            </a:pPr>
            <a:r>
              <a:rPr dirty="0" sz="2000" spc="-5" b="1">
                <a:latin typeface="Carlito"/>
                <a:cs typeface="Carlito"/>
              </a:rPr>
              <a:t>Güvenli</a:t>
            </a:r>
            <a:r>
              <a:rPr dirty="0" sz="2000" spc="-114" b="1">
                <a:latin typeface="Carlito"/>
                <a:cs typeface="Carlito"/>
              </a:rPr>
              <a:t> </a:t>
            </a:r>
            <a:r>
              <a:rPr dirty="0" sz="2000" b="1">
                <a:latin typeface="Carlito"/>
                <a:cs typeface="Carlito"/>
              </a:rPr>
              <a:t>Limanlarım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3822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3822" y="567329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39720" y="4774150"/>
            <a:ext cx="2416175" cy="1499870"/>
          </a:xfrm>
          <a:prstGeom prst="rect">
            <a:avLst/>
          </a:prstGeom>
          <a:solidFill>
            <a:srgbClr val="FFE8C9">
              <a:alpha val="89802"/>
            </a:srgbClr>
          </a:solidFill>
        </p:spPr>
        <p:txBody>
          <a:bodyPr wrap="square" lIns="0" tIns="56515" rIns="0" bIns="0" rtlCol="0" vert="horz">
            <a:spAutoFit/>
          </a:bodyPr>
          <a:lstStyle/>
          <a:p>
            <a:pPr marL="200025" marR="513715">
              <a:lnSpc>
                <a:spcPct val="94800"/>
              </a:lnSpc>
              <a:spcBef>
                <a:spcPts val="44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 güçlü  yanlarını, </a:t>
            </a:r>
            <a:r>
              <a:rPr dirty="0" sz="1500" spc="-10">
                <a:latin typeface="Carlito"/>
                <a:cs typeface="Carlito"/>
              </a:rPr>
              <a:t>destek  kaynaklarını fark </a:t>
            </a:r>
            <a:r>
              <a:rPr dirty="0" sz="1500" spc="-35">
                <a:latin typeface="Carlito"/>
                <a:cs typeface="Carlito"/>
              </a:rPr>
              <a:t>eder.  </a:t>
            </a:r>
            <a:r>
              <a:rPr dirty="0" sz="15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500" spc="-5">
                <a:latin typeface="Carlito"/>
                <a:cs typeface="Carlito"/>
              </a:rPr>
              <a:t>30</a:t>
            </a:r>
            <a:r>
              <a:rPr dirty="0" sz="1500" spc="-10">
                <a:latin typeface="Carlito"/>
                <a:cs typeface="Carlito"/>
              </a:rPr>
              <a:t> Dakika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9117" y="4040566"/>
            <a:ext cx="2416175" cy="734060"/>
          </a:xfrm>
          <a:prstGeom prst="rect">
            <a:avLst/>
          </a:prstGeom>
          <a:solidFill>
            <a:srgbClr val="20E046"/>
          </a:solidFill>
        </p:spPr>
        <p:txBody>
          <a:bodyPr wrap="square" lIns="0" tIns="88265" rIns="0" bIns="0" rtlCol="0" vert="horz">
            <a:spAutoFit/>
          </a:bodyPr>
          <a:lstStyle/>
          <a:p>
            <a:pPr marL="176530" marR="180975" indent="352425">
              <a:lnSpc>
                <a:spcPts val="2180"/>
              </a:lnSpc>
              <a:spcBef>
                <a:spcPts val="695"/>
              </a:spcBef>
            </a:pPr>
            <a:r>
              <a:rPr dirty="0" sz="2000" b="1">
                <a:latin typeface="Carlito"/>
                <a:cs typeface="Carlito"/>
              </a:rPr>
              <a:t>Olumlu Ba</a:t>
            </a:r>
            <a:r>
              <a:rPr dirty="0" sz="2000" b="0">
                <a:latin typeface="Roboto"/>
                <a:cs typeface="Roboto"/>
              </a:rPr>
              <a:t>ş</a:t>
            </a:r>
            <a:r>
              <a:rPr dirty="0" sz="2000" b="1">
                <a:latin typeface="Carlito"/>
                <a:cs typeface="Carlito"/>
              </a:rPr>
              <a:t>a  Çıkma</a:t>
            </a:r>
            <a:r>
              <a:rPr dirty="0" sz="2000" spc="-165" b="1">
                <a:latin typeface="Carlito"/>
                <a:cs typeface="Carlito"/>
              </a:rPr>
              <a:t> </a:t>
            </a:r>
            <a:r>
              <a:rPr dirty="0" sz="2000" spc="-20" b="1">
                <a:latin typeface="Carlito"/>
                <a:cs typeface="Carlito"/>
              </a:rPr>
              <a:t>Yöntemlerim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43223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3223" y="588284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79117" y="4774150"/>
            <a:ext cx="2416175" cy="1499870"/>
          </a:xfrm>
          <a:prstGeom prst="rect">
            <a:avLst/>
          </a:prstGeom>
          <a:solidFill>
            <a:srgbClr val="C9F4D0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308610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dönemlerinde  kullanabilece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i olumlu  ba</a:t>
            </a:r>
            <a:r>
              <a:rPr dirty="0" sz="1500" spc="-5">
                <a:latin typeface="RobotoRegular"/>
                <a:cs typeface="RobotoRegular"/>
              </a:rPr>
              <a:t>ş</a:t>
            </a:r>
            <a:r>
              <a:rPr dirty="0" sz="1500" spc="-5">
                <a:latin typeface="Carlito"/>
                <a:cs typeface="Carlito"/>
              </a:rPr>
              <a:t>a çıkma</a:t>
            </a:r>
            <a:r>
              <a:rPr dirty="0" sz="1500" spc="-65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yöntemlerini  ifade</a:t>
            </a:r>
            <a:r>
              <a:rPr dirty="0" sz="1500" spc="-70">
                <a:latin typeface="Carlito"/>
                <a:cs typeface="Carlito"/>
              </a:rPr>
              <a:t> </a:t>
            </a:r>
            <a:r>
              <a:rPr dirty="0" sz="1500" spc="-35">
                <a:latin typeface="Carlito"/>
                <a:cs typeface="Carlito"/>
              </a:rPr>
              <a:t>eder.</a:t>
            </a:r>
            <a:endParaRPr sz="1500">
              <a:latin typeface="Carlito"/>
              <a:cs typeface="Carlito"/>
            </a:endParaRPr>
          </a:p>
          <a:p>
            <a:pPr marL="200025">
              <a:lnSpc>
                <a:spcPct val="100000"/>
              </a:lnSpc>
              <a:spcBef>
                <a:spcPts val="45"/>
              </a:spcBef>
            </a:pPr>
            <a:r>
              <a:rPr dirty="0" sz="15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500" spc="-5">
                <a:latin typeface="Carlito"/>
                <a:cs typeface="Carlito"/>
              </a:rPr>
              <a:t>20</a:t>
            </a:r>
            <a:r>
              <a:rPr dirty="0" sz="1500" spc="-40">
                <a:latin typeface="Carlito"/>
                <a:cs typeface="Carlito"/>
              </a:rPr>
              <a:t> </a:t>
            </a:r>
            <a:r>
              <a:rPr dirty="0" sz="1500" spc="-10">
                <a:latin typeface="Carlito"/>
                <a:cs typeface="Carlito"/>
              </a:rPr>
              <a:t>Dakika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18512" y="4040566"/>
            <a:ext cx="2416175" cy="734060"/>
          </a:xfrm>
          <a:prstGeom prst="rect">
            <a:avLst/>
          </a:prstGeom>
          <a:solidFill>
            <a:srgbClr val="4370C3"/>
          </a:solidFill>
        </p:spPr>
        <p:txBody>
          <a:bodyPr wrap="square" lIns="0" tIns="193675" rIns="0" bIns="0" rtlCol="0" vert="horz">
            <a:spAutoFit/>
          </a:bodyPr>
          <a:lstStyle/>
          <a:p>
            <a:pPr marL="290830">
              <a:lnSpc>
                <a:spcPct val="100000"/>
              </a:lnSpc>
              <a:spcBef>
                <a:spcPts val="1525"/>
              </a:spcBef>
            </a:pPr>
            <a:r>
              <a:rPr dirty="0" sz="2000" b="1">
                <a:latin typeface="Carlito"/>
                <a:cs typeface="Carlito"/>
              </a:rPr>
              <a:t>Benim</a:t>
            </a:r>
            <a:r>
              <a:rPr dirty="0" sz="2000" spc="-90" b="1">
                <a:latin typeface="Carlito"/>
                <a:cs typeface="Carlito"/>
              </a:rPr>
              <a:t> </a:t>
            </a:r>
            <a:r>
              <a:rPr dirty="0" sz="2000" b="1">
                <a:latin typeface="Carlito"/>
                <a:cs typeface="Carlito"/>
              </a:rPr>
              <a:t>Adımlarım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82613" y="4806518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82613" y="5673293"/>
            <a:ext cx="12065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•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18512" y="4774150"/>
            <a:ext cx="2416175" cy="1499870"/>
          </a:xfrm>
          <a:prstGeom prst="rect">
            <a:avLst/>
          </a:prstGeom>
          <a:solidFill>
            <a:srgbClr val="CDD2E8">
              <a:alpha val="89802"/>
            </a:srgbClr>
          </a:solidFill>
        </p:spPr>
        <p:txBody>
          <a:bodyPr wrap="square" lIns="0" tIns="67945" rIns="0" bIns="0" rtlCol="0" vert="horz">
            <a:spAutoFit/>
          </a:bodyPr>
          <a:lstStyle/>
          <a:p>
            <a:pPr marL="200025" marR="234950">
              <a:lnSpc>
                <a:spcPts val="1650"/>
              </a:lnSpc>
              <a:spcBef>
                <a:spcPts val="535"/>
              </a:spcBef>
            </a:pPr>
            <a:r>
              <a:rPr dirty="0" sz="1500" b="1">
                <a:solidFill>
                  <a:srgbClr val="FF0000"/>
                </a:solidFill>
                <a:latin typeface="Carlito"/>
                <a:cs typeface="Carlito"/>
              </a:rPr>
              <a:t>Amaç: </a:t>
            </a:r>
            <a:r>
              <a:rPr dirty="0" sz="1500" spc="-5">
                <a:latin typeface="Carlito"/>
                <a:cs typeface="Carlito"/>
              </a:rPr>
              <a:t>Salgın </a:t>
            </a:r>
            <a:r>
              <a:rPr dirty="0" sz="1500" spc="-10">
                <a:latin typeface="Carlito"/>
                <a:cs typeface="Carlito"/>
              </a:rPr>
              <a:t>hastalık  </a:t>
            </a:r>
            <a:r>
              <a:rPr dirty="0" sz="1500" spc="-5">
                <a:latin typeface="Carlito"/>
                <a:cs typeface="Carlito"/>
              </a:rPr>
              <a:t>döneminde gelece</a:t>
            </a:r>
            <a:r>
              <a:rPr dirty="0" sz="1500" spc="-5">
                <a:latin typeface="RobotoRegular"/>
                <a:cs typeface="RobotoRegular"/>
              </a:rPr>
              <a:t>ğ</a:t>
            </a:r>
            <a:r>
              <a:rPr dirty="0" sz="1500" spc="-5">
                <a:latin typeface="Carlito"/>
                <a:cs typeface="Carlito"/>
              </a:rPr>
              <a:t>e  yönelik olumlu bakı</a:t>
            </a:r>
            <a:r>
              <a:rPr dirty="0" sz="1500" spc="-5">
                <a:latin typeface="RobotoRegular"/>
                <a:cs typeface="RobotoRegular"/>
              </a:rPr>
              <a:t>ş</a:t>
            </a:r>
            <a:r>
              <a:rPr dirty="0" sz="1500" spc="-110">
                <a:latin typeface="RobotoRegular"/>
                <a:cs typeface="RobotoRegular"/>
              </a:rPr>
              <a:t> </a:t>
            </a:r>
            <a:r>
              <a:rPr dirty="0" sz="1500" spc="-5">
                <a:latin typeface="Carlito"/>
                <a:cs typeface="Carlito"/>
              </a:rPr>
              <a:t>açısı  </a:t>
            </a:r>
            <a:r>
              <a:rPr dirty="0" sz="1500" spc="-20">
                <a:latin typeface="Carlito"/>
                <a:cs typeface="Carlito"/>
              </a:rPr>
              <a:t>geli</a:t>
            </a:r>
            <a:r>
              <a:rPr dirty="0" sz="1500" spc="-20">
                <a:latin typeface="RobotoRegular"/>
                <a:cs typeface="RobotoRegular"/>
              </a:rPr>
              <a:t>ş</a:t>
            </a:r>
            <a:r>
              <a:rPr dirty="0" sz="1500" spc="-20">
                <a:latin typeface="Carlito"/>
                <a:cs typeface="Carlito"/>
              </a:rPr>
              <a:t>tirir.</a:t>
            </a:r>
            <a:endParaRPr sz="1500">
              <a:latin typeface="Carlito"/>
              <a:cs typeface="Carlito"/>
            </a:endParaRPr>
          </a:p>
          <a:p>
            <a:pPr marL="200025">
              <a:lnSpc>
                <a:spcPct val="100000"/>
              </a:lnSpc>
              <a:spcBef>
                <a:spcPts val="45"/>
              </a:spcBef>
            </a:pPr>
            <a:r>
              <a:rPr dirty="0" sz="1500" spc="-5" b="1">
                <a:solidFill>
                  <a:srgbClr val="FF0000"/>
                </a:solidFill>
                <a:latin typeface="Carlito"/>
                <a:cs typeface="Carlito"/>
              </a:rPr>
              <a:t>Süre: </a:t>
            </a:r>
            <a:r>
              <a:rPr dirty="0" sz="1500" spc="-5">
                <a:latin typeface="Carlito"/>
                <a:cs typeface="Carlito"/>
              </a:rPr>
              <a:t>30 </a:t>
            </a:r>
            <a:r>
              <a:rPr dirty="0" sz="1500" spc="-10">
                <a:latin typeface="Carlito"/>
                <a:cs typeface="Carlito"/>
              </a:rPr>
              <a:t>Dakika</a:t>
            </a:r>
            <a:endParaRPr sz="1500">
              <a:latin typeface="Carlito"/>
              <a:cs typeface="Carlito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38386" y="1446682"/>
            <a:ext cx="546735" cy="2058670"/>
            <a:chOff x="338386" y="1446682"/>
            <a:chExt cx="546735" cy="2058670"/>
          </a:xfrm>
        </p:grpSpPr>
        <p:sp>
          <p:nvSpPr>
            <p:cNvPr id="30" name="object 30"/>
            <p:cNvSpPr/>
            <p:nvPr/>
          </p:nvSpPr>
          <p:spPr>
            <a:xfrm>
              <a:off x="338386" y="1446682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95534" y="1484782"/>
              <a:ext cx="432046" cy="19442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395534" y="1484782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1.  O  T  U  R  U  M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38386" y="4110977"/>
            <a:ext cx="546735" cy="2058670"/>
            <a:chOff x="338386" y="4110977"/>
            <a:chExt cx="546735" cy="2058670"/>
          </a:xfrm>
        </p:grpSpPr>
        <p:sp>
          <p:nvSpPr>
            <p:cNvPr id="34" name="object 34"/>
            <p:cNvSpPr/>
            <p:nvPr/>
          </p:nvSpPr>
          <p:spPr>
            <a:xfrm>
              <a:off x="338386" y="4110977"/>
              <a:ext cx="546347" cy="20585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95534" y="4149066"/>
              <a:ext cx="432046" cy="194421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395534" y="4149066"/>
            <a:ext cx="432434" cy="194437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19380" marR="108585" indent="9525">
              <a:lnSpc>
                <a:spcPts val="2180"/>
              </a:lnSpc>
              <a:spcBef>
                <a:spcPts val="20"/>
              </a:spcBef>
            </a:pPr>
            <a:r>
              <a:rPr dirty="0" sz="1800">
                <a:solidFill>
                  <a:srgbClr val="FFFFFF"/>
                </a:solidFill>
                <a:latin typeface="Carlito"/>
                <a:cs typeface="Carlito"/>
              </a:rPr>
              <a:t>2.  O  T  U  R  U  M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943" y="1281498"/>
            <a:ext cx="47269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Zorlayıcı </a:t>
            </a:r>
            <a:r>
              <a:rPr dirty="0" sz="2800" spc="-50"/>
              <a:t>Ya</a:t>
            </a:r>
            <a:r>
              <a:rPr dirty="0" sz="2800" spc="-50" b="0">
                <a:latin typeface="Roboto"/>
                <a:cs typeface="Roboto"/>
              </a:rPr>
              <a:t>ş</a:t>
            </a:r>
            <a:r>
              <a:rPr dirty="0" sz="2800" spc="-50"/>
              <a:t>am</a:t>
            </a:r>
            <a:r>
              <a:rPr dirty="0" sz="2800" spc="-95"/>
              <a:t> </a:t>
            </a:r>
            <a:r>
              <a:rPr dirty="0" sz="2800" spc="-5"/>
              <a:t>Olayları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8643" y="1969643"/>
            <a:ext cx="8082915" cy="3530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7025" marR="6985" indent="-314325">
              <a:lnSpc>
                <a:spcPct val="151000"/>
              </a:lnSpc>
              <a:spcBef>
                <a:spcPts val="100"/>
              </a:spcBef>
              <a:buFont typeface="Noto Sans Symbols"/>
              <a:buChar char="∙"/>
              <a:tabLst>
                <a:tab pos="326390" algn="l"/>
                <a:tab pos="327025" algn="l"/>
                <a:tab pos="1501140" algn="l"/>
                <a:tab pos="2475865" algn="l"/>
                <a:tab pos="3907790" algn="l"/>
                <a:tab pos="5368290" algn="l"/>
                <a:tab pos="5809615" algn="l"/>
                <a:tab pos="6993890" algn="l"/>
              </a:tabLst>
            </a:pPr>
            <a:r>
              <a:rPr dirty="0" sz="2400" spc="-35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orl</a:t>
            </a:r>
            <a:r>
              <a:rPr dirty="0" sz="2400" spc="-45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yıcı	</a:t>
            </a:r>
            <a:r>
              <a:rPr dirty="0" sz="2400" spc="-4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am	ol</a:t>
            </a:r>
            <a:r>
              <a:rPr dirty="0" sz="2400" spc="-45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ylarının	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kinler	</a:t>
            </a:r>
            <a:r>
              <a:rPr dirty="0" sz="2400" spc="-25">
                <a:latin typeface="Carlito"/>
                <a:cs typeface="Carlito"/>
              </a:rPr>
              <a:t>v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 spc="-20">
                <a:latin typeface="Carlito"/>
                <a:cs typeface="Carlito"/>
              </a:rPr>
              <a:t>ç</a:t>
            </a:r>
            <a:r>
              <a:rPr dirty="0" sz="2400">
                <a:latin typeface="Carlito"/>
                <a:cs typeface="Carlito"/>
              </a:rPr>
              <a:t>ocuklar	ü</a:t>
            </a:r>
            <a:r>
              <a:rPr dirty="0" sz="2400" spc="-55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erinde  ruhsal </a:t>
            </a:r>
            <a:r>
              <a:rPr dirty="0" sz="2400" spc="-5">
                <a:latin typeface="Carlito"/>
                <a:cs typeface="Carlito"/>
              </a:rPr>
              <a:t>etkileri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 spc="-50">
                <a:latin typeface="Carlito"/>
                <a:cs typeface="Carlito"/>
              </a:rPr>
              <a:t>vardır.</a:t>
            </a:r>
            <a:endParaRPr sz="2400">
              <a:latin typeface="Carlito"/>
              <a:cs typeface="Carlito"/>
            </a:endParaRPr>
          </a:p>
          <a:p>
            <a:pPr marL="327025" marR="5080" indent="-314325">
              <a:lnSpc>
                <a:spcPct val="151000"/>
              </a:lnSpc>
              <a:spcBef>
                <a:spcPts val="750"/>
              </a:spcBef>
              <a:buFont typeface="Noto Sans Symbols"/>
              <a:buChar char="∙"/>
              <a:tabLst>
                <a:tab pos="326390" algn="l"/>
                <a:tab pos="327025" algn="l"/>
                <a:tab pos="1577340" algn="l"/>
                <a:tab pos="2437130" algn="l"/>
                <a:tab pos="3544570" algn="l"/>
                <a:tab pos="4433570" algn="l"/>
                <a:tab pos="5588635" algn="l"/>
                <a:tab pos="6572250" algn="l"/>
                <a:tab pos="7308215" algn="l"/>
              </a:tabLst>
            </a:pPr>
            <a:r>
              <a:rPr dirty="0" sz="2400">
                <a:latin typeface="Carlito"/>
                <a:cs typeface="Carlito"/>
              </a:rPr>
              <a:t>C</a:t>
            </a:r>
            <a:r>
              <a:rPr dirty="0" sz="2400" spc="-15">
                <a:latin typeface="Carlito"/>
                <a:cs typeface="Carlito"/>
              </a:rPr>
              <a:t>o</a:t>
            </a:r>
            <a:r>
              <a:rPr dirty="0" sz="2400">
                <a:latin typeface="Carlito"/>
                <a:cs typeface="Carlito"/>
              </a:rPr>
              <a:t>vid-19	salgın	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alık	sü</a:t>
            </a:r>
            <a:r>
              <a:rPr dirty="0" sz="2400" spc="-35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eci	</a:t>
            </a:r>
            <a:r>
              <a:rPr dirty="0" sz="2400" spc="-55">
                <a:latin typeface="Carlito"/>
                <a:cs typeface="Carlito"/>
              </a:rPr>
              <a:t>z</a:t>
            </a:r>
            <a:r>
              <a:rPr dirty="0" sz="2400">
                <a:latin typeface="Carlito"/>
                <a:cs typeface="Carlito"/>
              </a:rPr>
              <a:t>orl</a:t>
            </a:r>
            <a:r>
              <a:rPr dirty="0" sz="2400" spc="-45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yıcı	</a:t>
            </a:r>
            <a:r>
              <a:rPr dirty="0" sz="2400" spc="-4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am	ol</a:t>
            </a:r>
            <a:r>
              <a:rPr dirty="0" sz="2400" spc="-45">
                <a:latin typeface="Carlito"/>
                <a:cs typeface="Carlito"/>
              </a:rPr>
              <a:t>a</a:t>
            </a:r>
            <a:r>
              <a:rPr dirty="0" sz="2400">
                <a:latin typeface="Carlito"/>
                <a:cs typeface="Carlito"/>
              </a:rPr>
              <a:t>yı	ola</a:t>
            </a:r>
            <a:r>
              <a:rPr dirty="0" sz="2400" spc="-50">
                <a:latin typeface="Carlito"/>
                <a:cs typeface="Carlito"/>
              </a:rPr>
              <a:t>r</a:t>
            </a:r>
            <a:r>
              <a:rPr dirty="0" sz="2400">
                <a:latin typeface="Carlito"/>
                <a:cs typeface="Carlito"/>
              </a:rPr>
              <a:t>ak  </a:t>
            </a:r>
            <a:r>
              <a:rPr dirty="0" sz="2400" spc="-20">
                <a:latin typeface="Carlito"/>
                <a:cs typeface="Carlito"/>
              </a:rPr>
              <a:t>tanımlanmaktadır.</a:t>
            </a:r>
            <a:endParaRPr sz="2400">
              <a:latin typeface="Carlito"/>
              <a:cs typeface="Carlito"/>
            </a:endParaRPr>
          </a:p>
          <a:p>
            <a:pPr marL="327025" marR="12700" indent="-314325">
              <a:lnSpc>
                <a:spcPct val="151000"/>
              </a:lnSpc>
              <a:spcBef>
                <a:spcPts val="750"/>
              </a:spcBef>
              <a:buFont typeface="Noto Sans Symbols"/>
              <a:buChar char="∙"/>
              <a:tabLst>
                <a:tab pos="326390" algn="l"/>
                <a:tab pos="327025" algn="l"/>
                <a:tab pos="1228725" algn="l"/>
                <a:tab pos="2521585" algn="l"/>
                <a:tab pos="3309620" algn="l"/>
                <a:tab pos="4249420" algn="l"/>
                <a:tab pos="5199380" algn="l"/>
                <a:tab pos="6282690" algn="l"/>
                <a:tab pos="7165340" algn="l"/>
              </a:tabLst>
            </a:pPr>
            <a:r>
              <a:rPr dirty="0" sz="2400">
                <a:latin typeface="Carlito"/>
                <a:cs typeface="Carlito"/>
              </a:rPr>
              <a:t>Salgın	ha</a:t>
            </a:r>
            <a:r>
              <a:rPr dirty="0" sz="2400" spc="-30">
                <a:latin typeface="Carlito"/>
                <a:cs typeface="Carlito"/>
              </a:rPr>
              <a:t>st</a:t>
            </a:r>
            <a:r>
              <a:rPr dirty="0" sz="2400">
                <a:latin typeface="Carlito"/>
                <a:cs typeface="Carlito"/>
              </a:rPr>
              <a:t>alı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a	ba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lı	ruhsal	</a:t>
            </a:r>
            <a:r>
              <a:rPr dirty="0" sz="2400" spc="-15">
                <a:latin typeface="Carlito"/>
                <a:cs typeface="Carlito"/>
              </a:rPr>
              <a:t>e</a:t>
            </a:r>
            <a:r>
              <a:rPr dirty="0" sz="2400">
                <a:latin typeface="Carlito"/>
                <a:cs typeface="Carlito"/>
              </a:rPr>
              <a:t>tkiler	ki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iden	ki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</a:t>
            </a:r>
            <a:r>
              <a:rPr dirty="0" sz="2400" spc="-30">
                <a:latin typeface="Carlito"/>
                <a:cs typeface="Carlito"/>
              </a:rPr>
              <a:t>y</a:t>
            </a:r>
            <a:r>
              <a:rPr dirty="0" sz="2400">
                <a:latin typeface="Carlito"/>
                <a:cs typeface="Carlito"/>
              </a:rPr>
              <a:t>e	</a:t>
            </a:r>
            <a:r>
              <a:rPr dirty="0" sz="2400" spc="-50">
                <a:latin typeface="Carlito"/>
                <a:cs typeface="Carlito"/>
              </a:rPr>
              <a:t>f</a:t>
            </a:r>
            <a:r>
              <a:rPr dirty="0" sz="2400">
                <a:latin typeface="Carlito"/>
                <a:cs typeface="Carlito"/>
              </a:rPr>
              <a:t>arklılık  </a:t>
            </a:r>
            <a:r>
              <a:rPr dirty="0" sz="2400" spc="-25">
                <a:latin typeface="Carlito"/>
                <a:cs typeface="Carlito"/>
              </a:rPr>
              <a:t>gösterebilmektedir.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3660" y="1008509"/>
            <a:ext cx="7566659" cy="1214120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algn="ctr" marL="12700" marR="5080">
              <a:lnSpc>
                <a:spcPts val="3000"/>
              </a:lnSpc>
              <a:spcBef>
                <a:spcPts val="500"/>
              </a:spcBef>
            </a:pPr>
            <a:r>
              <a:rPr dirty="0" sz="2800" spc="-15"/>
              <a:t>Covid-19 </a:t>
            </a:r>
            <a:r>
              <a:rPr dirty="0" sz="2800"/>
              <a:t>sürecinde </a:t>
            </a:r>
            <a:r>
              <a:rPr dirty="0" sz="2800" spc="-15"/>
              <a:t>psikososyal</a:t>
            </a:r>
            <a:r>
              <a:rPr dirty="0" sz="2800" spc="-55"/>
              <a:t> </a:t>
            </a:r>
            <a:r>
              <a:rPr dirty="0" sz="2800"/>
              <a:t>destek  </a:t>
            </a:r>
            <a:r>
              <a:rPr dirty="0" sz="2800" spc="-5"/>
              <a:t>hizmetleri </a:t>
            </a:r>
            <a:r>
              <a:rPr dirty="0" sz="2800"/>
              <a:t>kapsamında </a:t>
            </a:r>
            <a:r>
              <a:rPr dirty="0" sz="2800" spc="5"/>
              <a:t>hazırlanan  </a:t>
            </a:r>
            <a:r>
              <a:rPr dirty="0" sz="2800" spc="-5"/>
              <a:t>içerikler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05941" y="2492895"/>
            <a:ext cx="2655633" cy="3816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00190" y="2492895"/>
            <a:ext cx="2643124" cy="3800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59836" y="2708922"/>
            <a:ext cx="3026498" cy="3240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8419" rIns="0" bIns="0" rtlCol="0" vert="horz">
            <a:spAutoFit/>
          </a:bodyPr>
          <a:lstStyle/>
          <a:p>
            <a:pPr marL="167640" marR="5080" indent="342900">
              <a:lnSpc>
                <a:spcPts val="2700"/>
              </a:lnSpc>
              <a:spcBef>
                <a:spcPts val="459"/>
              </a:spcBef>
            </a:pPr>
            <a:r>
              <a:rPr dirty="0" spc="-5"/>
              <a:t>Covid-19 </a:t>
            </a:r>
            <a:r>
              <a:rPr dirty="0" spc="15"/>
              <a:t>sürecinde </a:t>
            </a:r>
            <a:r>
              <a:rPr dirty="0" spc="-5"/>
              <a:t>psikososyal </a:t>
            </a:r>
            <a:r>
              <a:rPr dirty="0" spc="10"/>
              <a:t>destek  </a:t>
            </a:r>
            <a:r>
              <a:rPr dirty="0" spc="5"/>
              <a:t>hizmetleri </a:t>
            </a:r>
            <a:r>
              <a:rPr dirty="0" spc="15"/>
              <a:t>kapsamında hazırlanan</a:t>
            </a:r>
            <a:r>
              <a:rPr dirty="0" spc="20"/>
              <a:t> </a:t>
            </a:r>
            <a:r>
              <a:rPr dirty="0" spc="5"/>
              <a:t>içerikler</a:t>
            </a:r>
          </a:p>
        </p:txBody>
      </p:sp>
      <p:sp>
        <p:nvSpPr>
          <p:cNvPr id="3" name="object 3"/>
          <p:cNvSpPr/>
          <p:nvPr/>
        </p:nvSpPr>
        <p:spPr>
          <a:xfrm>
            <a:off x="179509" y="2362707"/>
            <a:ext cx="2718333" cy="3888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87827" y="2294915"/>
            <a:ext cx="2736303" cy="3914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868149" y="2348395"/>
            <a:ext cx="2736303" cy="38794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284" y="2178824"/>
            <a:ext cx="7292975" cy="231140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2400" b="1">
                <a:latin typeface="Carlito"/>
                <a:cs typeface="Carlito"/>
              </a:rPr>
              <a:t>Millî </a:t>
            </a:r>
            <a:r>
              <a:rPr dirty="0" sz="2400" spc="-5" b="1">
                <a:latin typeface="Carlito"/>
                <a:cs typeface="Carlito"/>
              </a:rPr>
              <a:t>E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itim</a:t>
            </a:r>
            <a:r>
              <a:rPr dirty="0" sz="2400" spc="-5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Bakanlı</a:t>
            </a:r>
            <a:r>
              <a:rPr dirty="0" sz="2400" spc="-5" b="0">
                <a:latin typeface="Roboto"/>
                <a:cs typeface="Roboto"/>
              </a:rPr>
              <a:t>ğ</a:t>
            </a:r>
            <a:r>
              <a:rPr dirty="0" sz="2400" spc="-5" b="1">
                <a:latin typeface="Carlito"/>
                <a:cs typeface="Carlito"/>
              </a:rPr>
              <a:t>ı</a:t>
            </a:r>
            <a:endParaRPr sz="2400">
              <a:latin typeface="Carlito"/>
              <a:cs typeface="Carlito"/>
            </a:endParaRPr>
          </a:p>
          <a:p>
            <a:pPr marL="12700" marR="5080">
              <a:lnSpc>
                <a:spcPts val="2630"/>
              </a:lnSpc>
              <a:spcBef>
                <a:spcPts val="790"/>
              </a:spcBef>
            </a:pPr>
            <a:r>
              <a:rPr dirty="0" sz="2400" spc="-20">
                <a:latin typeface="Carlito"/>
                <a:cs typeface="Carlito"/>
              </a:rPr>
              <a:t>Özel </a:t>
            </a:r>
            <a:r>
              <a:rPr dirty="0" sz="2400">
                <a:latin typeface="Carlito"/>
                <a:cs typeface="Carlito"/>
              </a:rPr>
              <a:t>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itim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Rehberlik Hizmetleri </a:t>
            </a:r>
            <a:r>
              <a:rPr dirty="0" sz="2400">
                <a:latin typeface="Carlito"/>
                <a:cs typeface="Carlito"/>
              </a:rPr>
              <a:t>Genel Müdürlü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ü  </a:t>
            </a:r>
            <a:r>
              <a:rPr dirty="0" sz="2400" spc="-10">
                <a:latin typeface="Carlito"/>
                <a:cs typeface="Carlito"/>
              </a:rPr>
              <a:t>internet sayfasından </a:t>
            </a:r>
            <a:r>
              <a:rPr dirty="0" sz="2400" spc="-20">
                <a:latin typeface="Carlito"/>
                <a:cs typeface="Carlito"/>
              </a:rPr>
              <a:t>Psikososyal </a:t>
            </a:r>
            <a:r>
              <a:rPr dirty="0" sz="2400" spc="-10">
                <a:latin typeface="Carlito"/>
                <a:cs typeface="Carlito"/>
              </a:rPr>
              <a:t>Destek </a:t>
            </a:r>
            <a:r>
              <a:rPr dirty="0" sz="2400" spc="-5">
                <a:latin typeface="Carlito"/>
                <a:cs typeface="Carlito"/>
              </a:rPr>
              <a:t>Hizmetleri </a:t>
            </a:r>
            <a:r>
              <a:rPr dirty="0" sz="2400">
                <a:latin typeface="Carlito"/>
                <a:cs typeface="Carlito"/>
              </a:rPr>
              <a:t>sekmesi  altında dokümanlar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indirilebilir.</a:t>
            </a:r>
            <a:endParaRPr sz="2400">
              <a:latin typeface="Carlito"/>
              <a:cs typeface="Carlito"/>
            </a:endParaRPr>
          </a:p>
          <a:p>
            <a:pPr marL="12700" marR="186690">
              <a:lnSpc>
                <a:spcPts val="2630"/>
              </a:lnSpc>
              <a:spcBef>
                <a:spcPts val="735"/>
              </a:spcBef>
            </a:pPr>
            <a:r>
              <a:rPr dirty="0" u="heavy" sz="2400" spc="-1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rlito"/>
                <a:cs typeface="Carlito"/>
              </a:rPr>
              <a:t>https://orgm.meb.gov.tr/www/psikososyal-bilgilendirme- </a:t>
            </a:r>
            <a:r>
              <a:rPr dirty="0" sz="2400" spc="-15">
                <a:solidFill>
                  <a:srgbClr val="0562C1"/>
                </a:solidFill>
                <a:latin typeface="Carlito"/>
                <a:cs typeface="Carlito"/>
              </a:rPr>
              <a:t> </a:t>
            </a:r>
            <a:r>
              <a:rPr dirty="0" u="heavy" sz="2400" spc="-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rlito"/>
                <a:cs typeface="Carlito"/>
              </a:rPr>
              <a:t>rehberi/icerik/1314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093" y="1863200"/>
            <a:ext cx="7864475" cy="32454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25755" marR="7620" indent="-313690">
              <a:lnSpc>
                <a:spcPct val="141000"/>
              </a:lnSpc>
              <a:spcBef>
                <a:spcPts val="90"/>
              </a:spcBef>
              <a:buFont typeface="Noto Sans Symbols"/>
              <a:buChar char="∙"/>
              <a:tabLst>
                <a:tab pos="325755" algn="l"/>
                <a:tab pos="326390" algn="l"/>
                <a:tab pos="804545" algn="l"/>
                <a:tab pos="1859280" algn="l"/>
                <a:tab pos="3206750" algn="l"/>
                <a:tab pos="4167504" algn="l"/>
                <a:tab pos="6082030" algn="l"/>
              </a:tabLst>
            </a:pPr>
            <a:r>
              <a:rPr dirty="0" sz="2350" spc="15">
                <a:latin typeface="Carlito"/>
                <a:cs typeface="Carlito"/>
              </a:rPr>
              <a:t>Bu</a:t>
            </a:r>
            <a:r>
              <a:rPr dirty="0" sz="2350" spc="15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sü</a:t>
            </a:r>
            <a:r>
              <a:rPr dirty="0" sz="2350" spc="-25">
                <a:latin typeface="Carlito"/>
                <a:cs typeface="Carlito"/>
              </a:rPr>
              <a:t>r</a:t>
            </a:r>
            <a:r>
              <a:rPr dirty="0" sz="2350" spc="10">
                <a:latin typeface="Carlito"/>
                <a:cs typeface="Carlito"/>
              </a:rPr>
              <a:t>eç</a:t>
            </a:r>
            <a:r>
              <a:rPr dirty="0" sz="2350" spc="-20">
                <a:latin typeface="Carlito"/>
                <a:cs typeface="Carlito"/>
              </a:rPr>
              <a:t>t</a:t>
            </a:r>
            <a:r>
              <a:rPr dirty="0" sz="2350" spc="10">
                <a:latin typeface="Carlito"/>
                <a:cs typeface="Carlito"/>
              </a:rPr>
              <a:t>e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insanların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-30">
                <a:latin typeface="Carlito"/>
                <a:cs typeface="Carlito"/>
              </a:rPr>
              <a:t>y</a:t>
            </a:r>
            <a:r>
              <a:rPr dirty="0" sz="2350" spc="10">
                <a:latin typeface="Carlito"/>
                <a:cs typeface="Carlito"/>
              </a:rPr>
              <a:t>a</a:t>
            </a:r>
            <a:r>
              <a:rPr dirty="0" sz="2350" spc="15">
                <a:latin typeface="RobotoRegular"/>
                <a:cs typeface="RobotoRegular"/>
              </a:rPr>
              <a:t>ş</a:t>
            </a:r>
            <a:r>
              <a:rPr dirty="0" sz="2350" spc="15">
                <a:latin typeface="Carlito"/>
                <a:cs typeface="Carlito"/>
              </a:rPr>
              <a:t>am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5">
                <a:latin typeface="Carlito"/>
                <a:cs typeface="Carlito"/>
              </a:rPr>
              <a:t>alı</a:t>
            </a:r>
            <a:r>
              <a:rPr dirty="0" sz="2350" spc="10">
                <a:latin typeface="RobotoRegular"/>
                <a:cs typeface="RobotoRegular"/>
              </a:rPr>
              <a:t>ş</a:t>
            </a:r>
            <a:r>
              <a:rPr dirty="0" sz="2350" spc="-35">
                <a:latin typeface="Carlito"/>
                <a:cs typeface="Carlito"/>
              </a:rPr>
              <a:t>k</a:t>
            </a:r>
            <a:r>
              <a:rPr dirty="0" sz="2350" spc="10">
                <a:latin typeface="Carlito"/>
                <a:cs typeface="Carlito"/>
              </a:rPr>
              <a:t>anlıklarını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5">
                <a:latin typeface="Carlito"/>
                <a:cs typeface="Carlito"/>
              </a:rPr>
              <a:t>de</a:t>
            </a:r>
            <a:r>
              <a:rPr dirty="0" sz="2350" spc="15">
                <a:latin typeface="RobotoRegular"/>
                <a:cs typeface="RobotoRegular"/>
              </a:rPr>
              <a:t>ğ</a:t>
            </a:r>
            <a:r>
              <a:rPr dirty="0" sz="2350" spc="5">
                <a:latin typeface="Carlito"/>
                <a:cs typeface="Carlito"/>
              </a:rPr>
              <a:t>i</a:t>
            </a:r>
            <a:r>
              <a:rPr dirty="0" sz="2350" spc="10">
                <a:latin typeface="RobotoRegular"/>
                <a:cs typeface="RobotoRegular"/>
              </a:rPr>
              <a:t>ş</a:t>
            </a:r>
            <a:r>
              <a:rPr dirty="0" sz="2350" spc="10">
                <a:latin typeface="Carlito"/>
                <a:cs typeface="Carlito"/>
              </a:rPr>
              <a:t>tirmeleri  </a:t>
            </a:r>
            <a:r>
              <a:rPr dirty="0" sz="2350" spc="-15">
                <a:latin typeface="Carlito"/>
                <a:cs typeface="Carlito"/>
              </a:rPr>
              <a:t>gerekmektedir.</a:t>
            </a:r>
            <a:endParaRPr sz="2350">
              <a:latin typeface="Carlito"/>
              <a:cs typeface="Carlito"/>
            </a:endParaRPr>
          </a:p>
          <a:p>
            <a:pPr marL="325755" marR="5080" indent="-313690">
              <a:lnSpc>
                <a:spcPct val="141000"/>
              </a:lnSpc>
              <a:spcBef>
                <a:spcPts val="750"/>
              </a:spcBef>
              <a:buFont typeface="Noto Sans Symbols"/>
              <a:buChar char="∙"/>
              <a:tabLst>
                <a:tab pos="325755" algn="l"/>
                <a:tab pos="326390" algn="l"/>
                <a:tab pos="1369060" algn="l"/>
                <a:tab pos="2647950" algn="l"/>
                <a:tab pos="3964940" algn="l"/>
                <a:tab pos="4894580" algn="l"/>
                <a:tab pos="6891655" algn="l"/>
                <a:tab pos="7339330" algn="l"/>
              </a:tabLst>
            </a:pPr>
            <a:r>
              <a:rPr dirty="0" sz="2350" spc="10">
                <a:latin typeface="Carlito"/>
                <a:cs typeface="Carlito"/>
              </a:rPr>
              <a:t>Günlük</a:t>
            </a:r>
            <a:r>
              <a:rPr dirty="0" sz="2350" spc="10">
                <a:latin typeface="Carlito"/>
                <a:cs typeface="Carlito"/>
              </a:rPr>
              <a:t>	</a:t>
            </a:r>
            <a:r>
              <a:rPr dirty="0" sz="2350" spc="15">
                <a:latin typeface="Carlito"/>
                <a:cs typeface="Carlito"/>
              </a:rPr>
              <a:t>h</a:t>
            </a:r>
            <a:r>
              <a:rPr dirty="0" sz="2350" spc="-35">
                <a:latin typeface="Carlito"/>
                <a:cs typeface="Carlito"/>
              </a:rPr>
              <a:t>a</a:t>
            </a:r>
            <a:r>
              <a:rPr dirty="0" sz="2350" spc="-30">
                <a:latin typeface="Carlito"/>
                <a:cs typeface="Carlito"/>
              </a:rPr>
              <a:t>y</a:t>
            </a:r>
            <a:r>
              <a:rPr dirty="0" sz="2350" spc="-15">
                <a:latin typeface="Carlito"/>
                <a:cs typeface="Carlito"/>
              </a:rPr>
              <a:t>a</a:t>
            </a:r>
            <a:r>
              <a:rPr dirty="0" sz="2350" spc="-25">
                <a:latin typeface="Carlito"/>
                <a:cs typeface="Carlito"/>
              </a:rPr>
              <a:t>t</a:t>
            </a:r>
            <a:r>
              <a:rPr dirty="0" sz="2350" spc="-20">
                <a:latin typeface="Carlito"/>
                <a:cs typeface="Carlito"/>
              </a:rPr>
              <a:t>t</a:t>
            </a:r>
            <a:r>
              <a:rPr dirty="0" sz="2350" spc="10">
                <a:latin typeface="Carlito"/>
                <a:cs typeface="Carlito"/>
              </a:rPr>
              <a:t>aki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rutinlerin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-20">
                <a:latin typeface="Carlito"/>
                <a:cs typeface="Carlito"/>
              </a:rPr>
              <a:t>y</a:t>
            </a:r>
            <a:r>
              <a:rPr dirty="0" sz="2350" spc="10">
                <a:latin typeface="Carlito"/>
                <a:cs typeface="Carlito"/>
              </a:rPr>
              <a:t>erine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-10">
                <a:latin typeface="Carlito"/>
                <a:cs typeface="Carlito"/>
              </a:rPr>
              <a:t>g</a:t>
            </a:r>
            <a:r>
              <a:rPr dirty="0" sz="2350" spc="-5">
                <a:latin typeface="Carlito"/>
                <a:cs typeface="Carlito"/>
              </a:rPr>
              <a:t>e</a:t>
            </a:r>
            <a:r>
              <a:rPr dirty="0" sz="2350" spc="10">
                <a:latin typeface="Carlito"/>
                <a:cs typeface="Carlito"/>
              </a:rPr>
              <a:t>tirilememesi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-15">
                <a:latin typeface="Carlito"/>
                <a:cs typeface="Carlito"/>
              </a:rPr>
              <a:t>v</a:t>
            </a:r>
            <a:r>
              <a:rPr dirty="0" sz="2350" spc="10">
                <a:latin typeface="Carlito"/>
                <a:cs typeface="Carlito"/>
              </a:rPr>
              <a:t>e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-20">
                <a:latin typeface="Carlito"/>
                <a:cs typeface="Carlito"/>
              </a:rPr>
              <a:t>y</a:t>
            </a:r>
            <a:r>
              <a:rPr dirty="0" sz="2350" spc="10">
                <a:latin typeface="Carlito"/>
                <a:cs typeface="Carlito"/>
              </a:rPr>
              <a:t>eni  </a:t>
            </a:r>
            <a:r>
              <a:rPr dirty="0" sz="2350" spc="15">
                <a:latin typeface="Carlito"/>
                <a:cs typeface="Carlito"/>
              </a:rPr>
              <a:t>duruma uymada </a:t>
            </a:r>
            <a:r>
              <a:rPr dirty="0" sz="2350" spc="5">
                <a:latin typeface="Carlito"/>
                <a:cs typeface="Carlito"/>
              </a:rPr>
              <a:t>ya</a:t>
            </a:r>
            <a:r>
              <a:rPr dirty="0" sz="2350" spc="5">
                <a:latin typeface="RobotoRegular"/>
                <a:cs typeface="RobotoRegular"/>
              </a:rPr>
              <a:t>ş</a:t>
            </a:r>
            <a:r>
              <a:rPr dirty="0" sz="2350" spc="5">
                <a:latin typeface="Carlito"/>
                <a:cs typeface="Carlito"/>
              </a:rPr>
              <a:t>anan zorluklar </a:t>
            </a:r>
            <a:r>
              <a:rPr dirty="0" sz="2350" spc="-5">
                <a:latin typeface="Carlito"/>
                <a:cs typeface="Carlito"/>
              </a:rPr>
              <a:t>stres</a:t>
            </a:r>
            <a:r>
              <a:rPr dirty="0" sz="2350" spc="-75">
                <a:latin typeface="Carlito"/>
                <a:cs typeface="Carlito"/>
              </a:rPr>
              <a:t> </a:t>
            </a:r>
            <a:r>
              <a:rPr dirty="0" sz="2350" spc="-15">
                <a:latin typeface="Carlito"/>
                <a:cs typeface="Carlito"/>
              </a:rPr>
              <a:t>yaratabilmektedir.</a:t>
            </a:r>
            <a:endParaRPr sz="2350">
              <a:latin typeface="Carlito"/>
              <a:cs typeface="Carlito"/>
            </a:endParaRPr>
          </a:p>
          <a:p>
            <a:pPr marL="325755" marR="6985" indent="-313690">
              <a:lnSpc>
                <a:spcPct val="141000"/>
              </a:lnSpc>
              <a:spcBef>
                <a:spcPts val="750"/>
              </a:spcBef>
              <a:buFont typeface="Noto Sans Symbols"/>
              <a:buChar char="∙"/>
              <a:tabLst>
                <a:tab pos="325755" algn="l"/>
                <a:tab pos="326390" algn="l"/>
                <a:tab pos="859790" algn="l"/>
                <a:tab pos="1355090" algn="l"/>
                <a:tab pos="3031490" algn="l"/>
                <a:tab pos="3933825" algn="l"/>
                <a:tab pos="4854575" algn="l"/>
                <a:tab pos="5360035" algn="l"/>
                <a:tab pos="6082030" algn="l"/>
                <a:tab pos="7409180" algn="l"/>
              </a:tabLst>
            </a:pPr>
            <a:r>
              <a:rPr dirty="0" sz="2350" spc="15">
                <a:latin typeface="RobotoRegular"/>
                <a:cs typeface="RobotoRegular"/>
              </a:rPr>
              <a:t>Ş</a:t>
            </a:r>
            <a:r>
              <a:rPr dirty="0" sz="2350" spc="15">
                <a:latin typeface="Carlito"/>
                <a:cs typeface="Carlito"/>
              </a:rPr>
              <a:t>u</a:t>
            </a:r>
            <a:r>
              <a:rPr dirty="0" sz="2350" spc="15">
                <a:latin typeface="Carlito"/>
                <a:cs typeface="Carlito"/>
              </a:rPr>
              <a:t>	</a:t>
            </a:r>
            <a:r>
              <a:rPr dirty="0" sz="2350" spc="15">
                <a:latin typeface="Carlito"/>
                <a:cs typeface="Carlito"/>
              </a:rPr>
              <a:t>an</a:t>
            </a:r>
            <a:r>
              <a:rPr dirty="0" sz="2350" spc="15">
                <a:latin typeface="Carlito"/>
                <a:cs typeface="Carlito"/>
              </a:rPr>
              <a:t>	</a:t>
            </a:r>
            <a:r>
              <a:rPr dirty="0" sz="2350" spc="-30">
                <a:latin typeface="Carlito"/>
                <a:cs typeface="Carlito"/>
              </a:rPr>
              <a:t>y</a:t>
            </a:r>
            <a:r>
              <a:rPr dirty="0" sz="2350" spc="10">
                <a:latin typeface="Carlito"/>
                <a:cs typeface="Carlito"/>
              </a:rPr>
              <a:t>a</a:t>
            </a:r>
            <a:r>
              <a:rPr dirty="0" sz="2350" spc="15">
                <a:latin typeface="RobotoRegular"/>
                <a:cs typeface="RobotoRegular"/>
              </a:rPr>
              <a:t>ş</a:t>
            </a:r>
            <a:r>
              <a:rPr dirty="0" sz="2350" spc="10">
                <a:latin typeface="Carlito"/>
                <a:cs typeface="Carlito"/>
              </a:rPr>
              <a:t>adı</a:t>
            </a:r>
            <a:r>
              <a:rPr dirty="0" sz="2350" spc="15">
                <a:latin typeface="RobotoRegular"/>
                <a:cs typeface="RobotoRegular"/>
              </a:rPr>
              <a:t>ğ</a:t>
            </a:r>
            <a:r>
              <a:rPr dirty="0" sz="2350" spc="10">
                <a:latin typeface="Carlito"/>
                <a:cs typeface="Carlito"/>
              </a:rPr>
              <a:t>ımız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salgın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sü</a:t>
            </a:r>
            <a:r>
              <a:rPr dirty="0" sz="2350" spc="-25">
                <a:latin typeface="Carlito"/>
                <a:cs typeface="Carlito"/>
              </a:rPr>
              <a:t>r</a:t>
            </a:r>
            <a:r>
              <a:rPr dirty="0" sz="2350" spc="10">
                <a:latin typeface="Carlito"/>
                <a:cs typeface="Carlito"/>
              </a:rPr>
              <a:t>eci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5">
                <a:latin typeface="Carlito"/>
                <a:cs typeface="Carlito"/>
              </a:rPr>
              <a:t>de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tıpkı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10">
                <a:latin typeface="Carlito"/>
                <a:cs typeface="Carlito"/>
              </a:rPr>
              <a:t>öncekiler</a:t>
            </a:r>
            <a:r>
              <a:rPr dirty="0" sz="2350">
                <a:latin typeface="Carlito"/>
                <a:cs typeface="Carlito"/>
              </a:rPr>
              <a:t>	</a:t>
            </a:r>
            <a:r>
              <a:rPr dirty="0" sz="2350" spc="5">
                <a:latin typeface="Carlito"/>
                <a:cs typeface="Carlito"/>
              </a:rPr>
              <a:t>gibi  </a:t>
            </a:r>
            <a:r>
              <a:rPr dirty="0" sz="2350" spc="10">
                <a:latin typeface="Carlito"/>
                <a:cs typeface="Carlito"/>
              </a:rPr>
              <a:t>önlemler </a:t>
            </a:r>
            <a:r>
              <a:rPr dirty="0" sz="2350">
                <a:latin typeface="Carlito"/>
                <a:cs typeface="Carlito"/>
              </a:rPr>
              <a:t>ve </a:t>
            </a:r>
            <a:r>
              <a:rPr dirty="0" sz="2350" spc="10">
                <a:latin typeface="Carlito"/>
                <a:cs typeface="Carlito"/>
              </a:rPr>
              <a:t>tıbbi müdahalelerle </a:t>
            </a:r>
            <a:r>
              <a:rPr dirty="0" sz="2350" spc="-10">
                <a:latin typeface="Carlito"/>
                <a:cs typeface="Carlito"/>
              </a:rPr>
              <a:t>kontrol </a:t>
            </a:r>
            <a:r>
              <a:rPr dirty="0" sz="2350" spc="10">
                <a:latin typeface="Carlito"/>
                <a:cs typeface="Carlito"/>
              </a:rPr>
              <a:t>altına</a:t>
            </a:r>
            <a:r>
              <a:rPr dirty="0" sz="2350" spc="-60">
                <a:latin typeface="Carlito"/>
                <a:cs typeface="Carlito"/>
              </a:rPr>
              <a:t> </a:t>
            </a:r>
            <a:r>
              <a:rPr dirty="0" sz="2350" spc="-15">
                <a:latin typeface="Carlito"/>
                <a:cs typeface="Carlito"/>
              </a:rPr>
              <a:t>alınacaktır.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79480" y="1324082"/>
            <a:ext cx="47269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Zorlayıcı </a:t>
            </a:r>
            <a:r>
              <a:rPr dirty="0" sz="2800" spc="-50"/>
              <a:t>Ya</a:t>
            </a:r>
            <a:r>
              <a:rPr dirty="0" sz="2800" spc="-50" b="0">
                <a:latin typeface="Roboto"/>
                <a:cs typeface="Roboto"/>
              </a:rPr>
              <a:t>ş</a:t>
            </a:r>
            <a:r>
              <a:rPr dirty="0" sz="2800" spc="-50"/>
              <a:t>am</a:t>
            </a:r>
            <a:r>
              <a:rPr dirty="0" sz="2800" spc="-95"/>
              <a:t> </a:t>
            </a:r>
            <a:r>
              <a:rPr dirty="0" sz="2800" spc="-5"/>
              <a:t>Olayları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4625" y="1129524"/>
            <a:ext cx="68281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/>
              <a:t>Covid-19 </a:t>
            </a:r>
            <a:r>
              <a:rPr dirty="0" sz="2800" spc="-5"/>
              <a:t>salgın hastalı</a:t>
            </a:r>
            <a:r>
              <a:rPr dirty="0" sz="2800" spc="-5" b="0">
                <a:latin typeface="Roboto"/>
                <a:cs typeface="Roboto"/>
              </a:rPr>
              <a:t>ğ</a:t>
            </a:r>
            <a:r>
              <a:rPr dirty="0" sz="2800" spc="-5"/>
              <a:t>ının</a:t>
            </a:r>
            <a:r>
              <a:rPr dirty="0" sz="2800" spc="-55"/>
              <a:t> </a:t>
            </a:r>
            <a:r>
              <a:rPr dirty="0" sz="2800" spc="-5"/>
              <a:t>etkileri</a:t>
            </a:r>
            <a:endParaRPr sz="28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175" y="2300351"/>
            <a:ext cx="3834765" cy="3391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rlito"/>
                <a:cs typeface="Carlito"/>
              </a:rPr>
              <a:t>Stres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Korku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5">
                <a:latin typeface="Carlito"/>
                <a:cs typeface="Carlito"/>
              </a:rPr>
              <a:t>Kaygı</a:t>
            </a:r>
            <a:r>
              <a:rPr dirty="0" sz="2400" spc="-10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/Belirsizlik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40">
                <a:latin typeface="Carlito"/>
                <a:cs typeface="Carlito"/>
              </a:rPr>
              <a:t>Tehdit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algısı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Damgalanma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Günlük rutinlerin</a:t>
            </a:r>
            <a:r>
              <a:rPr dirty="0" sz="2400" spc="-90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mesi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6105" y="2300351"/>
            <a:ext cx="4928870" cy="3343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rlito"/>
                <a:cs typeface="Carlito"/>
              </a:rPr>
              <a:t>De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en </a:t>
            </a:r>
            <a:r>
              <a:rPr dirty="0" sz="2400" spc="-15">
                <a:latin typeface="Carlito"/>
                <a:cs typeface="Carlito"/>
              </a:rPr>
              <a:t>sosyal</a:t>
            </a:r>
            <a:r>
              <a:rPr dirty="0" sz="2400" spc="-114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ili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kiler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rlito"/>
                <a:cs typeface="Carlito"/>
              </a:rPr>
              <a:t>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itim/Okul sürecindeki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de</a:t>
            </a:r>
            <a:r>
              <a:rPr dirty="0" sz="2400" spc="-5">
                <a:latin typeface="RobotoRegular"/>
                <a:cs typeface="RobotoRegular"/>
              </a:rPr>
              <a:t>ğ</a:t>
            </a:r>
            <a:r>
              <a:rPr dirty="0" sz="2400" spc="-5">
                <a:latin typeface="Carlito"/>
                <a:cs typeface="Carlito"/>
              </a:rPr>
              <a:t>i</a:t>
            </a:r>
            <a:r>
              <a:rPr dirty="0" sz="2400" spc="-5">
                <a:latin typeface="RobotoRegular"/>
                <a:cs typeface="RobotoRegular"/>
              </a:rPr>
              <a:t>ş</a:t>
            </a:r>
            <a:r>
              <a:rPr dirty="0" sz="2400" spc="-5">
                <a:latin typeface="Carlito"/>
                <a:cs typeface="Carlito"/>
              </a:rPr>
              <a:t>iklikler</a:t>
            </a:r>
            <a:endParaRPr sz="2400">
              <a:latin typeface="Carlito"/>
              <a:cs typeface="Carlito"/>
            </a:endParaRPr>
          </a:p>
          <a:p>
            <a:pPr marL="355600" marR="553085" indent="-342900">
              <a:lnSpc>
                <a:spcPct val="151000"/>
              </a:lnSpc>
              <a:spcBef>
                <a:spcPts val="3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RobotoRegular"/>
                <a:cs typeface="RobotoRegular"/>
              </a:rPr>
              <a:t>İş </a:t>
            </a:r>
            <a:r>
              <a:rPr dirty="0" sz="2400" spc="-5">
                <a:latin typeface="Carlito"/>
                <a:cs typeface="Carlito"/>
              </a:rPr>
              <a:t>sürecinde </a:t>
            </a:r>
            <a:r>
              <a:rPr dirty="0" sz="2400" spc="-15">
                <a:latin typeface="Carlito"/>
                <a:cs typeface="Carlito"/>
              </a:rPr>
              <a:t>ve </a:t>
            </a:r>
            <a:r>
              <a:rPr dirty="0" sz="2400" spc="-5">
                <a:latin typeface="Carlito"/>
                <a:cs typeface="Carlito"/>
              </a:rPr>
              <a:t>gelir</a:t>
            </a:r>
            <a:r>
              <a:rPr dirty="0" sz="2400" spc="-12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düzeyindeki  </a:t>
            </a:r>
            <a:r>
              <a:rPr dirty="0" sz="2400">
                <a:latin typeface="Carlito"/>
                <a:cs typeface="Carlito"/>
              </a:rPr>
              <a:t>de</a:t>
            </a:r>
            <a:r>
              <a:rPr dirty="0" sz="2400">
                <a:latin typeface="RobotoRegular"/>
                <a:cs typeface="RobotoRegular"/>
              </a:rPr>
              <a:t>ğ</a:t>
            </a:r>
            <a:r>
              <a:rPr dirty="0" sz="2400">
                <a:latin typeface="Carlito"/>
                <a:cs typeface="Carlito"/>
              </a:rPr>
              <a:t>i</a:t>
            </a:r>
            <a:r>
              <a:rPr dirty="0" sz="2400">
                <a:latin typeface="RobotoRegular"/>
                <a:cs typeface="RobotoRegular"/>
              </a:rPr>
              <a:t>ş</a:t>
            </a:r>
            <a:r>
              <a:rPr dirty="0" sz="2400">
                <a:latin typeface="Carlito"/>
                <a:cs typeface="Carlito"/>
              </a:rPr>
              <a:t>iklikler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Aksayan </a:t>
            </a:r>
            <a:r>
              <a:rPr dirty="0" sz="2400" spc="-15">
                <a:latin typeface="Carlito"/>
                <a:cs typeface="Carlito"/>
              </a:rPr>
              <a:t>tedavi </a:t>
            </a:r>
            <a:r>
              <a:rPr dirty="0" sz="2400" spc="-10">
                <a:latin typeface="Carlito"/>
                <a:cs typeface="Carlito"/>
              </a:rPr>
              <a:t>süreci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rlito"/>
                <a:cs typeface="Carlito"/>
              </a:rPr>
              <a:t>Kayıp </a:t>
            </a:r>
            <a:r>
              <a:rPr dirty="0" sz="2400">
                <a:latin typeface="Carlito"/>
                <a:cs typeface="Carlito"/>
              </a:rPr>
              <a:t>/</a:t>
            </a:r>
            <a:r>
              <a:rPr dirty="0" sz="2400" spc="-10">
                <a:latin typeface="Carlito"/>
                <a:cs typeface="Carlito"/>
              </a:rPr>
              <a:t> </a:t>
            </a:r>
            <a:r>
              <a:rPr dirty="0" sz="2400" spc="-15">
                <a:latin typeface="Carlito"/>
                <a:cs typeface="Carlito"/>
              </a:rPr>
              <a:t>yas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2020-08-27T17:41:26Z</dcterms:created>
  <dcterms:modified xsi:type="dcterms:W3CDTF">2020-08-27T17:41:26Z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2020-08-27T00:00:00Z</vt:filetime>
  </property>
</Properties>
</file>